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23"/>
  </p:notesMasterIdLst>
  <p:handoutMasterIdLst>
    <p:handoutMasterId r:id="rId24"/>
  </p:handoutMasterIdLst>
  <p:sldIdLst>
    <p:sldId id="256" r:id="rId2"/>
    <p:sldId id="257" r:id="rId3"/>
    <p:sldId id="258" r:id="rId4"/>
    <p:sldId id="259" r:id="rId5"/>
    <p:sldId id="275" r:id="rId6"/>
    <p:sldId id="262" r:id="rId7"/>
    <p:sldId id="260" r:id="rId8"/>
    <p:sldId id="261" r:id="rId9"/>
    <p:sldId id="263" r:id="rId10"/>
    <p:sldId id="267" r:id="rId11"/>
    <p:sldId id="264" r:id="rId12"/>
    <p:sldId id="277" r:id="rId13"/>
    <p:sldId id="266" r:id="rId14"/>
    <p:sldId id="269" r:id="rId15"/>
    <p:sldId id="268" r:id="rId16"/>
    <p:sldId id="276" r:id="rId17"/>
    <p:sldId id="271" r:id="rId18"/>
    <p:sldId id="272" r:id="rId19"/>
    <p:sldId id="273" r:id="rId20"/>
    <p:sldId id="274" r:id="rId21"/>
    <p:sldId id="278" r:id="rId22"/>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risnik" initials="K" lastIdx="2" clrIdx="0"/>
  <p:cmAuthor id="1" name="Mirjana Knezevic" initials="MK" lastIdx="1" clrIdx="1">
    <p:extLst/>
  </p:cmAuthor>
  <p:cmAuthor id="2" name="Milena Radomirovic" initials="MR" lastIdx="23"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005" autoAdjust="0"/>
    <p:restoredTop sz="89275" autoAdjust="0"/>
  </p:normalViewPr>
  <p:slideViewPr>
    <p:cSldViewPr>
      <p:cViewPr>
        <p:scale>
          <a:sx n="93" d="100"/>
          <a:sy n="93" d="100"/>
        </p:scale>
        <p:origin x="-2886" y="-6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vradeka\Documents\!!!!%20GRA&#272;ANSKI%20BUD&#381;ET\Prilog%202%20-%20Pomocni%20dokument%20za%20tabele%20i%20grafik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vradeka\Documents\!!!!%20GRA&#272;ANSKI%20BUD&#381;ET\Prilog%202%20-%20Pomocni%20dokument%20za%20tabele%20i%20grafik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vradeka\Documents\!!!!%20GRA&#272;ANSKI%20BUD&#381;ET\Prilog%202%20-%20Pomocni%20dokument%20za%20tabele%20i%20grafik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r-Latn-R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r-Cyrl-RS" b="1"/>
              <a:t>Структура прихода и примања</a:t>
            </a:r>
            <a:endParaRPr lang="en-US" b="1"/>
          </a:p>
        </c:rich>
      </c:tx>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1452863076244974"/>
          <c:y val="0.33374488188976603"/>
          <c:w val="0.62846713498254947"/>
          <c:h val="0.55553768720086449"/>
        </c:manualLayout>
      </c:layout>
      <c:pie3DChart>
        <c:varyColors val="1"/>
        <c:ser>
          <c:idx val="0"/>
          <c:order val="0"/>
          <c:explosion val="13"/>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0E86-4DB2-BB9D-FEC6D903DEFD}"/>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2-0E86-4DB2-BB9D-FEC6D903DEFD}"/>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0E86-4DB2-BB9D-FEC6D903DEFD}"/>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4-0E86-4DB2-BB9D-FEC6D903DEFD}"/>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6-0E86-4DB2-BB9D-FEC6D903DEFD}"/>
              </c:ext>
            </c:extLst>
          </c:dPt>
          <c:dPt>
            <c:idx val="5"/>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0E86-4DB2-BB9D-FEC6D903DEFD}"/>
              </c:ext>
            </c:extLst>
          </c:dPt>
          <c:dLbls>
            <c:dLbl>
              <c:idx val="0"/>
              <c:layout>
                <c:manualLayout>
                  <c:x val="0.11693199049866493"/>
                  <c:y val="3.1392760095303451E-2"/>
                </c:manualLayout>
              </c:layout>
              <c:tx>
                <c:rich>
                  <a:bodyPr/>
                  <a:lstStyle/>
                  <a:p>
                    <a:r>
                      <a:rPr lang="ru-RU" dirty="0"/>
                      <a:t>пренета неутрошнеа средства из ранијих година
</a:t>
                    </a:r>
                    <a:r>
                      <a:rPr lang="sr-Latn-RS" dirty="0" smtClean="0"/>
                      <a:t>2,11</a:t>
                    </a:r>
                    <a:r>
                      <a:rPr lang="ru-RU" dirty="0" smtClean="0"/>
                      <a:t>%</a:t>
                    </a:r>
                    <a:endParaRPr lang="ru-RU" dirty="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0E86-4DB2-BB9D-FEC6D903DEFD}"/>
                </c:ext>
              </c:extLst>
            </c:dLbl>
            <c:dLbl>
              <c:idx val="1"/>
              <c:layout>
                <c:manualLayout>
                  <c:x val="0.29566245667673663"/>
                  <c:y val="-0.10042204724409452"/>
                </c:manualLayout>
              </c:layout>
              <c:tx>
                <c:rich>
                  <a:bodyPr/>
                  <a:lstStyle/>
                  <a:p>
                    <a:r>
                      <a:rPr lang="sr-Cyrl-RS" dirty="0"/>
                      <a:t>текући приходи
</a:t>
                    </a:r>
                    <a:r>
                      <a:rPr lang="sr-Cyrl-RS" dirty="0" smtClean="0"/>
                      <a:t>9</a:t>
                    </a:r>
                    <a:r>
                      <a:rPr lang="sr-Latn-RS" dirty="0" smtClean="0"/>
                      <a:t>3,67</a:t>
                    </a:r>
                    <a:r>
                      <a:rPr lang="sr-Cyrl-RS" dirty="0" smtClean="0"/>
                      <a:t>%</a:t>
                    </a:r>
                    <a:endParaRPr lang="sr-Cyrl-RS" dirty="0"/>
                  </a:p>
                </c:rich>
              </c:tx>
              <c:dLblPos val="bestFit"/>
              <c:showLegendKey val="0"/>
              <c:showVal val="0"/>
              <c:showCatName val="1"/>
              <c:showSerName val="0"/>
              <c:showPercent val="1"/>
              <c:showBubbleSize val="0"/>
            </c:dLbl>
            <c:dLbl>
              <c:idx val="2"/>
              <c:layout>
                <c:manualLayout>
                  <c:x val="-9.4518240594387723E-2"/>
                  <c:y val="3.592151133621279E-2"/>
                </c:manualLayout>
              </c:layout>
              <c:tx>
                <c:rich>
                  <a:bodyPr/>
                  <a:lstStyle/>
                  <a:p>
                    <a:r>
                      <a:rPr lang="ru-RU" dirty="0"/>
                      <a:t>примања од продаје нефинансијске имовине
</a:t>
                    </a:r>
                    <a:r>
                      <a:rPr lang="sr-Latn-RS" dirty="0" smtClean="0"/>
                      <a:t>3,32</a:t>
                    </a:r>
                    <a:r>
                      <a:rPr lang="ru-RU" dirty="0" smtClean="0"/>
                      <a:t>%</a:t>
                    </a:r>
                    <a:endParaRPr lang="ru-RU" dirty="0"/>
                  </a:p>
                </c:rich>
              </c:tx>
              <c:dLblPos val="bestFit"/>
              <c:showLegendKey val="0"/>
              <c:showVal val="0"/>
              <c:showCatName val="1"/>
              <c:showSerName val="0"/>
              <c:showPercent val="1"/>
              <c:showBubbleSize val="0"/>
            </c:dLbl>
            <c:dLbl>
              <c:idx val="3"/>
              <c:layout>
                <c:manualLayout>
                  <c:x val="-1.437492773011936E-2"/>
                  <c:y val="-5.6008646036429112E-2"/>
                </c:manualLayout>
              </c:layout>
              <c:tx>
                <c:rich>
                  <a:bodyPr/>
                  <a:lstStyle/>
                  <a:p>
                    <a:r>
                      <a:rPr lang="ru-RU" dirty="0"/>
                      <a:t>Примања од задуживања и продаје фин.имовине
</a:t>
                    </a:r>
                    <a:r>
                      <a:rPr lang="sr-Latn-RS" dirty="0" smtClean="0"/>
                      <a:t>0,90</a:t>
                    </a:r>
                    <a:r>
                      <a:rPr lang="ru-RU" dirty="0" smtClean="0"/>
                      <a:t>%</a:t>
                    </a:r>
                    <a:endParaRPr lang="ru-RU" dirty="0"/>
                  </a:p>
                </c:rich>
              </c:tx>
              <c:dLblPos val="bestFit"/>
              <c:showLegendKey val="0"/>
              <c:showVal val="0"/>
              <c:showCatName val="1"/>
              <c:showSerName val="0"/>
              <c:showPercent val="1"/>
              <c:showBubbleSize val="0"/>
            </c:dLbl>
            <c:dLbl>
              <c:idx val="4"/>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0E86-4DB2-BB9D-FEC6D903DEFD}"/>
                </c:ext>
              </c:extLst>
            </c:dLbl>
            <c:dLbl>
              <c:idx val="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0E86-4DB2-BB9D-FEC6D903DEFD}"/>
                </c:ext>
              </c:extLst>
            </c:dLbl>
            <c:spPr>
              <a:solidFill>
                <a:sysClr val="window" lastClr="FFFFFF"/>
              </a:solidFill>
              <a:ln w="12700">
                <a:solidFill>
                  <a:sysClr val="windowText" lastClr="000000">
                    <a:lumMod val="50000"/>
                    <a:lumOff val="50000"/>
                  </a:sysClr>
                </a:solid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dk1">
                        <a:lumMod val="65000"/>
                        <a:lumOff val="35000"/>
                      </a:schemeClr>
                    </a:solidFill>
                    <a:latin typeface="+mn-lt"/>
                    <a:ea typeface="+mn-ea"/>
                    <a:cs typeface="+mn-cs"/>
                  </a:defRPr>
                </a:pPr>
                <a:endParaRPr lang="sr-Latn-RS"/>
              </a:p>
            </c:txPr>
            <c:dLblPos val="bestFit"/>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'Prihodi i primanja'!$C$6:$C$11</c:f>
              <c:strCache>
                <c:ptCount val="4"/>
                <c:pt idx="0">
                  <c:v>пренета неутрошнеа средства из ранијих година</c:v>
                </c:pt>
                <c:pt idx="1">
                  <c:v>текући приходи</c:v>
                </c:pt>
                <c:pt idx="2">
                  <c:v>примања од продаје нефинансијске имовине</c:v>
                </c:pt>
                <c:pt idx="3">
                  <c:v>Примања од задуживања и продаје фин.имовине</c:v>
                </c:pt>
              </c:strCache>
            </c:strRef>
          </c:cat>
          <c:val>
            <c:numRef>
              <c:f>'Prihodi i primanja'!$D$6:$D$11</c:f>
              <c:numCache>
                <c:formatCode>General</c:formatCode>
                <c:ptCount val="6"/>
                <c:pt idx="0">
                  <c:v>71207860</c:v>
                </c:pt>
                <c:pt idx="1">
                  <c:v>2263664130</c:v>
                </c:pt>
                <c:pt idx="2">
                  <c:v>100500000</c:v>
                </c:pt>
                <c:pt idx="3">
                  <c:v>20000000</c:v>
                </c:pt>
              </c:numCache>
            </c:numRef>
          </c:val>
          <c:extLst xmlns:c16r2="http://schemas.microsoft.com/office/drawing/2015/06/chart">
            <c:ext xmlns:c16="http://schemas.microsoft.com/office/drawing/2014/chart" uri="{C3380CC4-5D6E-409C-BE32-E72D297353CC}">
              <c16:uniqueId val="{00000000-0E86-4DB2-BB9D-FEC6D903DEFD}"/>
            </c:ext>
          </c:extLst>
        </c:ser>
        <c:dLbls>
          <c:showLegendKey val="0"/>
          <c:showVal val="0"/>
          <c:showCatName val="0"/>
          <c:showSerName val="0"/>
          <c:showPercent val="0"/>
          <c:showBubbleSize val="0"/>
          <c:showLeaderLines val="0"/>
        </c:dLbls>
      </c:pie3DChart>
      <c:spPr>
        <a:noFill/>
        <a:ln>
          <a:noFill/>
        </a:ln>
        <a:effectLst/>
      </c:spPr>
    </c:plotArea>
    <c:plotVisOnly val="1"/>
    <c:dispBlanksAs val="zero"/>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sr-Latn-R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r-Latn-R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r-Cyrl-RS" b="1"/>
              <a:t>Структура расхода и издатака</a:t>
            </a:r>
            <a:endParaRPr lang="en-US" b="1"/>
          </a:p>
        </c:rich>
      </c:tx>
      <c:layout>
        <c:manualLayout>
          <c:xMode val="edge"/>
          <c:yMode val="edge"/>
          <c:x val="0.30376472586535408"/>
          <c:y val="1.8823529411764784E-2"/>
        </c:manualLayout>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3712750081894612"/>
          <c:y val="0.31178409757603831"/>
          <c:w val="0.53601721202415265"/>
          <c:h val="0.47396905974988518"/>
        </c:manualLayout>
      </c:layout>
      <c:pie3DChart>
        <c:varyColors val="1"/>
        <c:ser>
          <c:idx val="0"/>
          <c:order val="0"/>
          <c:explosion val="15"/>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9187-400C-AE0C-D299E08B2FF7}"/>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9187-400C-AE0C-D299E08B2FF7}"/>
              </c:ext>
            </c:extLst>
          </c:dPt>
          <c:dPt>
            <c:idx val="2"/>
            <c:bubble3D val="0"/>
            <c:explosion val="3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9187-400C-AE0C-D299E08B2FF7}"/>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9187-400C-AE0C-D299E08B2FF7}"/>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9187-400C-AE0C-D299E08B2FF7}"/>
              </c:ext>
            </c:extLst>
          </c:dPt>
          <c:dPt>
            <c:idx val="5"/>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9187-400C-AE0C-D299E08B2FF7}"/>
              </c:ext>
            </c:extLst>
          </c:dPt>
          <c:dPt>
            <c:idx val="6"/>
            <c:bubble3D val="0"/>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9187-400C-AE0C-D299E08B2FF7}"/>
              </c:ext>
            </c:extLst>
          </c:dPt>
          <c:dPt>
            <c:idx val="7"/>
            <c:bubble3D val="0"/>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E-9187-400C-AE0C-D299E08B2FF7}"/>
              </c:ext>
            </c:extLst>
          </c:dPt>
          <c:dLbls>
            <c:dLbl>
              <c:idx val="0"/>
              <c:layout>
                <c:manualLayout>
                  <c:x val="0.1027221366204417"/>
                  <c:y val="5.6470588235294085E-2"/>
                </c:manualLayout>
              </c:layout>
              <c:tx>
                <c:rich>
                  <a:bodyPr/>
                  <a:lstStyle/>
                  <a:p>
                    <a:r>
                      <a:rPr lang="sr-Cyrl-RS" dirty="0"/>
                      <a:t>расходи за запослене
</a:t>
                    </a:r>
                    <a:r>
                      <a:rPr lang="sr-Latn-RS" dirty="0" smtClean="0"/>
                      <a:t>20,92</a:t>
                    </a:r>
                    <a:r>
                      <a:rPr lang="sr-Cyrl-RS" dirty="0" smtClean="0"/>
                      <a:t>%</a:t>
                    </a:r>
                    <a:endParaRPr lang="sr-Cyrl-RS" dirty="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9187-400C-AE0C-D299E08B2FF7}"/>
                </c:ext>
              </c:extLst>
            </c:dLbl>
            <c:dLbl>
              <c:idx val="1"/>
              <c:layout>
                <c:manualLayout>
                  <c:x val="4.108885464817668E-2"/>
                  <c:y val="-3.137254901960785E-2"/>
                </c:manualLayout>
              </c:layout>
              <c:dLblPos val="bestFit"/>
              <c:showLegendKey val="0"/>
              <c:showVal val="0"/>
              <c:showCatName val="1"/>
              <c:showSerName val="0"/>
              <c:showPercent val="1"/>
              <c:showBubbleSize val="0"/>
            </c:dLbl>
            <c:dLbl>
              <c:idx val="2"/>
              <c:layout>
                <c:manualLayout>
                  <c:x val="5.5469953775038515E-2"/>
                  <c:y val="1.8823529411764784E-2"/>
                </c:manualLayout>
              </c:layout>
              <c:tx>
                <c:rich>
                  <a:bodyPr/>
                  <a:lstStyle/>
                  <a:p>
                    <a:r>
                      <a:rPr lang="ru-RU" dirty="0"/>
                      <a:t>oтплата камата и пратећи тр.задуживања
</a:t>
                    </a:r>
                    <a:r>
                      <a:rPr lang="sr-Latn-RS" dirty="0" smtClean="0"/>
                      <a:t>0,38</a:t>
                    </a:r>
                    <a:r>
                      <a:rPr lang="ru-RU" dirty="0" smtClean="0"/>
                      <a:t>%</a:t>
                    </a:r>
                    <a:endParaRPr lang="ru-RU" dirty="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9187-400C-AE0C-D299E08B2FF7}"/>
                </c:ext>
              </c:extLst>
            </c:dLbl>
            <c:dLbl>
              <c:idx val="3"/>
              <c:layout>
                <c:manualLayout>
                  <c:x val="0.25064201335387781"/>
                  <c:y val="1.254901960784314E-2"/>
                </c:manualLayout>
              </c:layout>
              <c:tx>
                <c:rich>
                  <a:bodyPr/>
                  <a:lstStyle/>
                  <a:p>
                    <a:r>
                      <a:rPr lang="sr-Cyrl-RS" dirty="0" smtClean="0"/>
                      <a:t>Субвенције</a:t>
                    </a:r>
                    <a:r>
                      <a:rPr lang="sr-Cyrl-RS" dirty="0"/>
                      <a:t>
</a:t>
                    </a:r>
                    <a:r>
                      <a:rPr lang="sr-Latn-RS" dirty="0" smtClean="0"/>
                      <a:t>3,83</a:t>
                    </a:r>
                    <a:r>
                      <a:rPr lang="sr-Cyrl-RS" dirty="0" smtClean="0"/>
                      <a:t>%</a:t>
                    </a:r>
                    <a:endParaRPr lang="sr-Cyrl-RS" dirty="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9187-400C-AE0C-D299E08B2FF7}"/>
                </c:ext>
              </c:extLst>
            </c:dLbl>
            <c:dLbl>
              <c:idx val="4"/>
              <c:layout>
                <c:manualLayout>
                  <c:x val="-0.10683102208525978"/>
                  <c:y val="9.4117647058823747E-3"/>
                </c:manualLayout>
              </c:layout>
              <c:tx>
                <c:rich>
                  <a:bodyPr/>
                  <a:lstStyle/>
                  <a:p>
                    <a:r>
                      <a:rPr lang="sr-Cyrl-RS" dirty="0"/>
                      <a:t>дотације и трансфери
</a:t>
                    </a:r>
                    <a:r>
                      <a:rPr lang="sr-Cyrl-RS" dirty="0" smtClean="0"/>
                      <a:t>1</a:t>
                    </a:r>
                    <a:r>
                      <a:rPr lang="sr-Latn-RS" dirty="0" smtClean="0"/>
                      <a:t>0,26</a:t>
                    </a:r>
                    <a:r>
                      <a:rPr lang="sr-Cyrl-RS" dirty="0" smtClean="0"/>
                      <a:t>%</a:t>
                    </a:r>
                    <a:endParaRPr lang="sr-Cyrl-RS" dirty="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9187-400C-AE0C-D299E08B2FF7}"/>
                </c:ext>
              </c:extLst>
            </c:dLbl>
            <c:dLbl>
              <c:idx val="5"/>
              <c:layout>
                <c:manualLayout>
                  <c:x val="-5.1361068310220852E-2"/>
                  <c:y val="-9.4117647058823528E-2"/>
                </c:manualLayout>
              </c:layout>
              <c:tx>
                <c:rich>
                  <a:bodyPr/>
                  <a:lstStyle/>
                  <a:p>
                    <a:r>
                      <a:rPr lang="sr-Cyrl-RS" dirty="0" smtClean="0"/>
                      <a:t>социјална </a:t>
                    </a:r>
                    <a:r>
                      <a:rPr lang="sr-Cyrl-RS" dirty="0"/>
                      <a:t>заштита
</a:t>
                    </a:r>
                    <a:r>
                      <a:rPr lang="sr-Cyrl-RS" dirty="0" smtClean="0"/>
                      <a:t>3</a:t>
                    </a:r>
                    <a:r>
                      <a:rPr lang="sr-Latn-RS" dirty="0" smtClean="0"/>
                      <a:t>,03</a:t>
                    </a:r>
                    <a:r>
                      <a:rPr lang="sr-Cyrl-RS" dirty="0" smtClean="0"/>
                      <a:t>%</a:t>
                    </a:r>
                    <a:endParaRPr lang="sr-Cyrl-RS" dirty="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9187-400C-AE0C-D299E08B2FF7}"/>
                </c:ext>
              </c:extLst>
            </c:dLbl>
            <c:dLbl>
              <c:idx val="6"/>
              <c:layout>
                <c:manualLayout>
                  <c:x val="-1.438109912686184E-2"/>
                  <c:y val="-0.19137254901960735"/>
                </c:manualLayout>
              </c:layout>
              <c:tx>
                <c:rich>
                  <a:bodyPr/>
                  <a:lstStyle/>
                  <a:p>
                    <a:r>
                      <a:rPr lang="sr-Cyrl-RS" dirty="0"/>
                      <a:t>остали расходи
</a:t>
                    </a:r>
                    <a:r>
                      <a:rPr lang="sr-Latn-RS" dirty="0" smtClean="0"/>
                      <a:t>8,43</a:t>
                    </a:r>
                    <a:r>
                      <a:rPr lang="sr-Cyrl-RS" dirty="0" smtClean="0"/>
                      <a:t>%</a:t>
                    </a:r>
                    <a:endParaRPr lang="sr-Cyrl-RS" dirty="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9187-400C-AE0C-D299E08B2FF7}"/>
                </c:ext>
              </c:extLst>
            </c:dLbl>
            <c:dLbl>
              <c:idx val="7"/>
              <c:layout>
                <c:manualLayout>
                  <c:x val="2.6707755521314939E-2"/>
                  <c:y val="-0.17882352941176469"/>
                </c:manualLayout>
              </c:layout>
              <c:tx>
                <c:rich>
                  <a:bodyPr/>
                  <a:lstStyle/>
                  <a:p>
                    <a:r>
                      <a:rPr lang="sr-Cyrl-RS" dirty="0"/>
                      <a:t>капитални издаци
</a:t>
                    </a:r>
                    <a:r>
                      <a:rPr lang="sr-Cyrl-RS" dirty="0" smtClean="0"/>
                      <a:t>1</a:t>
                    </a:r>
                    <a:r>
                      <a:rPr lang="sr-Latn-RS" dirty="0" smtClean="0"/>
                      <a:t>1,22</a:t>
                    </a:r>
                    <a:r>
                      <a:rPr lang="sr-Cyrl-RS" dirty="0" smtClean="0"/>
                      <a:t>%</a:t>
                    </a:r>
                    <a:endParaRPr lang="sr-Cyrl-RS" dirty="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9187-400C-AE0C-D299E08B2FF7}"/>
                </c:ext>
              </c:extLst>
            </c:dLbl>
            <c:dLbl>
              <c:idx val="8"/>
              <c:layout>
                <c:manualLayout>
                  <c:x val="0.15408304316351829"/>
                  <c:y val="-0.11607867840049406"/>
                </c:manualLayout>
              </c:layout>
              <c:dLblPos val="outEnd"/>
              <c:showLegendKey val="0"/>
              <c:showVal val="0"/>
              <c:showCatName val="1"/>
              <c:showSerName val="0"/>
              <c:showPercent val="1"/>
              <c:showBubbleSize val="0"/>
            </c:dLbl>
            <c:dLbl>
              <c:idx val="9"/>
              <c:layout>
                <c:manualLayout>
                  <c:x val="0.20338983050847495"/>
                  <c:y val="-0.116078431372549"/>
                </c:manualLayout>
              </c:layout>
              <c:dLblPos val="outEnd"/>
              <c:showLegendKey val="0"/>
              <c:showVal val="0"/>
              <c:showCatName val="1"/>
              <c:showSerName val="0"/>
              <c:showPercent val="1"/>
              <c:showBubbleSize val="0"/>
            </c:dLbl>
            <c:spPr>
              <a:solidFill>
                <a:sysClr val="window" lastClr="FFFFFF"/>
              </a:solidFill>
              <a:ln w="12700">
                <a:solidFill>
                  <a:sysClr val="windowText" lastClr="000000">
                    <a:lumMod val="65000"/>
                    <a:lumOff val="35000"/>
                  </a:sysClr>
                </a:solid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dk1">
                        <a:lumMod val="65000"/>
                        <a:lumOff val="35000"/>
                      </a:schemeClr>
                    </a:solidFill>
                    <a:latin typeface="+mn-lt"/>
                    <a:ea typeface="+mn-ea"/>
                    <a:cs typeface="+mn-cs"/>
                  </a:defRPr>
                </a:pPr>
                <a:endParaRPr lang="sr-Latn-RS"/>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'Rashodi i izdaci'!$C$6:$C$15</c:f>
              <c:strCache>
                <c:ptCount val="10"/>
                <c:pt idx="0">
                  <c:v>расходи за запослене</c:v>
                </c:pt>
                <c:pt idx="1">
                  <c:v>коришћење услуга и роба</c:v>
                </c:pt>
                <c:pt idx="2">
                  <c:v>oтплата камата и пратећи тр.задуживања</c:v>
                </c:pt>
                <c:pt idx="3">
                  <c:v>субвенције</c:v>
                </c:pt>
                <c:pt idx="4">
                  <c:v>дотације и трансфери</c:v>
                </c:pt>
                <c:pt idx="5">
                  <c:v>социјална заштита</c:v>
                </c:pt>
                <c:pt idx="6">
                  <c:v>остали расходи</c:v>
                </c:pt>
                <c:pt idx="7">
                  <c:v>капитални издаци</c:v>
                </c:pt>
                <c:pt idx="8">
                  <c:v>отплата главнице</c:v>
                </c:pt>
                <c:pt idx="9">
                  <c:v>средства резерве </c:v>
                </c:pt>
              </c:strCache>
            </c:strRef>
          </c:cat>
          <c:val>
            <c:numRef>
              <c:f>'Rashodi i izdaci'!$D$6:$D$15</c:f>
              <c:numCache>
                <c:formatCode>General</c:formatCode>
                <c:ptCount val="10"/>
                <c:pt idx="0">
                  <c:v>456122510</c:v>
                </c:pt>
                <c:pt idx="1">
                  <c:v>852113036</c:v>
                </c:pt>
                <c:pt idx="2">
                  <c:v>15025403</c:v>
                </c:pt>
                <c:pt idx="3">
                  <c:v>0</c:v>
                </c:pt>
                <c:pt idx="4">
                  <c:v>305477633</c:v>
                </c:pt>
                <c:pt idx="5">
                  <c:v>74030000</c:v>
                </c:pt>
                <c:pt idx="6">
                  <c:v>170350000</c:v>
                </c:pt>
                <c:pt idx="7">
                  <c:v>435653408</c:v>
                </c:pt>
                <c:pt idx="8">
                  <c:v>126500000</c:v>
                </c:pt>
                <c:pt idx="9">
                  <c:v>20100000</c:v>
                </c:pt>
              </c:numCache>
            </c:numRef>
          </c:val>
          <c:extLst xmlns:c16r2="http://schemas.microsoft.com/office/drawing/2015/06/chart">
            <c:ext xmlns:c16="http://schemas.microsoft.com/office/drawing/2014/chart" uri="{C3380CC4-5D6E-409C-BE32-E72D297353CC}">
              <c16:uniqueId val="{0000000C-9187-400C-AE0C-D299E08B2FF7}"/>
            </c:ext>
          </c:extLst>
        </c:ser>
        <c:dLbls>
          <c:showLegendKey val="0"/>
          <c:showVal val="0"/>
          <c:showCatName val="0"/>
          <c:showSerName val="0"/>
          <c:showPercent val="0"/>
          <c:showBubbleSize val="0"/>
          <c:showLeaderLines val="0"/>
        </c:dLbls>
      </c:pie3DChart>
      <c:spPr>
        <a:noFill/>
        <a:ln>
          <a:noFill/>
        </a:ln>
        <a:effectLst/>
      </c:spPr>
    </c:plotArea>
    <c:plotVisOnly val="1"/>
    <c:dispBlanksAs val="zero"/>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sr-Latn-R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sr-Latn-R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1607629427793077"/>
          <c:y val="0.3758994708994729"/>
          <c:w val="0.40236148955495166"/>
          <c:h val="0.36484126984127097"/>
        </c:manualLayout>
      </c:layout>
      <c:pie3DChart>
        <c:varyColors val="1"/>
        <c:ser>
          <c:idx val="0"/>
          <c:order val="0"/>
          <c:explosion val="9"/>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5984-4F2A-A42B-3DE2BD54C65C}"/>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5984-4F2A-A42B-3DE2BD54C65C}"/>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5984-4F2A-A42B-3DE2BD54C65C}"/>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5984-4F2A-A42B-3DE2BD54C65C}"/>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5984-4F2A-A42B-3DE2BD54C65C}"/>
              </c:ext>
            </c:extLst>
          </c:dPt>
          <c:dPt>
            <c:idx val="5"/>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5984-4F2A-A42B-3DE2BD54C65C}"/>
              </c:ext>
            </c:extLst>
          </c:dPt>
          <c:dPt>
            <c:idx val="6"/>
            <c:bubble3D val="0"/>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5984-4F2A-A42B-3DE2BD54C65C}"/>
              </c:ext>
            </c:extLst>
          </c:dPt>
          <c:dPt>
            <c:idx val="7"/>
            <c:bubble3D val="0"/>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F-5984-4F2A-A42B-3DE2BD54C65C}"/>
              </c:ext>
            </c:extLst>
          </c:dPt>
          <c:dPt>
            <c:idx val="8"/>
            <c:bubble3D val="0"/>
            <c:spPr>
              <a:solidFill>
                <a:schemeClr val="accent3">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B-5984-4F2A-A42B-3DE2BD54C65C}"/>
              </c:ext>
            </c:extLst>
          </c:dPt>
          <c:dPt>
            <c:idx val="9"/>
            <c:bubble3D val="0"/>
            <c:spPr>
              <a:solidFill>
                <a:schemeClr val="accent4">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A-5984-4F2A-A42B-3DE2BD54C65C}"/>
              </c:ext>
            </c:extLst>
          </c:dPt>
          <c:dPt>
            <c:idx val="10"/>
            <c:bubble3D val="0"/>
            <c:spPr>
              <a:solidFill>
                <a:schemeClr val="accent5">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2-5984-4F2A-A42B-3DE2BD54C65C}"/>
              </c:ext>
            </c:extLst>
          </c:dPt>
          <c:dPt>
            <c:idx val="11"/>
            <c:bubble3D val="0"/>
            <c:spPr>
              <a:solidFill>
                <a:schemeClr val="accent6">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9-5984-4F2A-A42B-3DE2BD54C65C}"/>
              </c:ext>
            </c:extLst>
          </c:dPt>
          <c:dPt>
            <c:idx val="12"/>
            <c:bubble3D val="0"/>
            <c:spPr>
              <a:solidFill>
                <a:schemeClr val="accent1">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8-5984-4F2A-A42B-3DE2BD54C65C}"/>
              </c:ext>
            </c:extLst>
          </c:dPt>
          <c:dPt>
            <c:idx val="13"/>
            <c:bubble3D val="0"/>
            <c:spPr>
              <a:solidFill>
                <a:schemeClr val="accent2">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7-5984-4F2A-A42B-3DE2BD54C65C}"/>
              </c:ext>
            </c:extLst>
          </c:dPt>
          <c:dPt>
            <c:idx val="14"/>
            <c:bubble3D val="0"/>
            <c:spPr>
              <a:solidFill>
                <a:schemeClr val="accent3">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6-5984-4F2A-A42B-3DE2BD54C65C}"/>
              </c:ext>
            </c:extLst>
          </c:dPt>
          <c:dPt>
            <c:idx val="15"/>
            <c:bubble3D val="0"/>
            <c:spPr>
              <a:solidFill>
                <a:schemeClr val="accent4">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5-5984-4F2A-A42B-3DE2BD54C65C}"/>
              </c:ext>
            </c:extLst>
          </c:dPt>
          <c:dPt>
            <c:idx val="16"/>
            <c:bubble3D val="0"/>
            <c:spPr>
              <a:solidFill>
                <a:schemeClr val="accent5">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4-5984-4F2A-A42B-3DE2BD54C65C}"/>
              </c:ext>
            </c:extLst>
          </c:dPt>
          <c:dLbls>
            <c:dLbl>
              <c:idx val="0"/>
              <c:layout>
                <c:manualLayout>
                  <c:x val="0.19378658748737543"/>
                  <c:y val="-0.20896361484226314"/>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5984-4F2A-A42B-3DE2BD54C65C}"/>
                </c:ext>
              </c:extLst>
            </c:dLbl>
            <c:dLbl>
              <c:idx val="1"/>
              <c:layout>
                <c:manualLayout>
                  <c:x val="0.2662011567102579"/>
                  <c:y val="-0.25534894424667587"/>
                </c:manualLayout>
              </c:layout>
              <c:tx>
                <c:rich>
                  <a:bodyPr/>
                  <a:lstStyle/>
                  <a:p>
                    <a:r>
                      <a:rPr lang="sr-Latn-RS" dirty="0" smtClean="0"/>
                      <a:t> </a:t>
                    </a:r>
                    <a:r>
                      <a:rPr lang="sr-Cyrl-RS" dirty="0" smtClean="0"/>
                      <a:t>КОМУНАЛНЕ </a:t>
                    </a:r>
                    <a:r>
                      <a:rPr lang="sr-Cyrl-RS" dirty="0"/>
                      <a:t>ДЕЛАТНОСТИ 
</a:t>
                    </a:r>
                    <a:r>
                      <a:rPr lang="sr-Cyrl-RS" dirty="0" smtClean="0"/>
                      <a:t>1</a:t>
                    </a:r>
                    <a:r>
                      <a:rPr lang="sr-Latn-RS" dirty="0" smtClean="0"/>
                      <a:t>4</a:t>
                    </a:r>
                    <a:r>
                      <a:rPr lang="sr-Cyrl-RS" dirty="0" smtClean="0"/>
                      <a:t>.</a:t>
                    </a:r>
                    <a:r>
                      <a:rPr lang="sr-Latn-RS" dirty="0" smtClean="0"/>
                      <a:t>5</a:t>
                    </a:r>
                    <a:r>
                      <a:rPr lang="sr-Cyrl-RS" dirty="0" smtClean="0"/>
                      <a:t>%</a:t>
                    </a:r>
                    <a:endParaRPr lang="sr-Cyrl-RS" dirty="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984-4F2A-A42B-3DE2BD54C65C}"/>
                </c:ext>
              </c:extLst>
            </c:dLbl>
            <c:dLbl>
              <c:idx val="2"/>
              <c:layout>
                <c:manualLayout>
                  <c:x val="0.15258855585831049"/>
                  <c:y val="-0.171957671957672"/>
                </c:manualLayout>
              </c:layout>
              <c:tx>
                <c:rich>
                  <a:bodyPr/>
                  <a:lstStyle/>
                  <a:p>
                    <a:r>
                      <a:rPr lang="sr-Cyrl-RS" dirty="0" smtClean="0"/>
                      <a:t>ЛОКАЛНИ </a:t>
                    </a:r>
                    <a:r>
                      <a:rPr lang="sr-Cyrl-RS" dirty="0"/>
                      <a:t>ЕКОНОМСКИ РАЗВОЈ 
</a:t>
                    </a:r>
                    <a:r>
                      <a:rPr lang="sr-Cyrl-RS" dirty="0" smtClean="0"/>
                      <a:t>0.</a:t>
                    </a:r>
                    <a:r>
                      <a:rPr lang="sr-Latn-RS" dirty="0" smtClean="0"/>
                      <a:t>8</a:t>
                    </a:r>
                    <a:r>
                      <a:rPr lang="sr-Cyrl-RS" dirty="0" smtClean="0"/>
                      <a:t>%</a:t>
                    </a:r>
                    <a:endParaRPr lang="sr-Cyrl-RS" dirty="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5984-4F2A-A42B-3DE2BD54C65C}"/>
                </c:ext>
              </c:extLst>
            </c:dLbl>
            <c:dLbl>
              <c:idx val="3"/>
              <c:layout>
                <c:manualLayout>
                  <c:x val="0.15622161671207993"/>
                  <c:y val="-6.8783068783068779E-2"/>
                </c:manualLayout>
              </c:layout>
              <c:tx>
                <c:rich>
                  <a:bodyPr/>
                  <a:lstStyle/>
                  <a:p>
                    <a:r>
                      <a:rPr lang="sr-Cyrl-RS" dirty="0"/>
                      <a:t>РАЗВОЈ ТУРИЗМА
</a:t>
                    </a:r>
                    <a:r>
                      <a:rPr lang="sr-Cyrl-RS" dirty="0" smtClean="0"/>
                      <a:t>1.</a:t>
                    </a:r>
                    <a:r>
                      <a:rPr lang="sr-Latn-RS" dirty="0" smtClean="0"/>
                      <a:t>7</a:t>
                    </a:r>
                    <a:r>
                      <a:rPr lang="sr-Cyrl-RS" dirty="0" smtClean="0"/>
                      <a:t>%</a:t>
                    </a:r>
                    <a:endParaRPr lang="sr-Cyrl-RS" dirty="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5984-4F2A-A42B-3DE2BD54C65C}"/>
                </c:ext>
              </c:extLst>
            </c:dLbl>
            <c:dLbl>
              <c:idx val="4"/>
              <c:layout>
                <c:manualLayout>
                  <c:x val="0.10535876475930971"/>
                  <c:y val="1.058201058201058E-2"/>
                </c:manualLayout>
              </c:layout>
              <c:tx>
                <c:rich>
                  <a:bodyPr/>
                  <a:lstStyle/>
                  <a:p>
                    <a:r>
                      <a:rPr lang="ru-RU" dirty="0"/>
                      <a:t>ПОЉОПРИВРЕДА И РУРАЛНИ РАЗВОЈ
</a:t>
                    </a:r>
                    <a:r>
                      <a:rPr lang="sr-Latn-RS" dirty="0" smtClean="0"/>
                      <a:t>3</a:t>
                    </a:r>
                    <a:r>
                      <a:rPr lang="ru-RU" dirty="0" smtClean="0"/>
                      <a:t>.</a:t>
                    </a:r>
                    <a:r>
                      <a:rPr lang="sr-Latn-RS" dirty="0" smtClean="0"/>
                      <a:t>4</a:t>
                    </a:r>
                    <a:r>
                      <a:rPr lang="ru-RU" dirty="0" smtClean="0"/>
                      <a:t>%</a:t>
                    </a:r>
                    <a:endParaRPr lang="ru-RU" dirty="0"/>
                  </a:p>
                </c:rich>
              </c:tx>
              <c:dLblPos val="bestFit"/>
              <c:showLegendKey val="0"/>
              <c:showVal val="0"/>
              <c:showCatName val="1"/>
              <c:showSerName val="0"/>
              <c:showPercent val="1"/>
              <c:showBubbleSize val="0"/>
            </c:dLbl>
            <c:dLbl>
              <c:idx val="5"/>
              <c:layout>
                <c:manualLayout>
                  <c:x val="5.8128973660308787E-2"/>
                  <c:y val="3.1746031746031744E-2"/>
                </c:manualLayout>
              </c:layout>
              <c:tx>
                <c:rich>
                  <a:bodyPr/>
                  <a:lstStyle/>
                  <a:p>
                    <a:r>
                      <a:rPr lang="sr-Cyrl-RS" dirty="0"/>
                      <a:t> ЗАШТИТА ЖИВОТНЕ СРЕДИНЕ
</a:t>
                    </a:r>
                    <a:r>
                      <a:rPr lang="sr-Cyrl-RS" dirty="0" smtClean="0"/>
                      <a:t>7.</a:t>
                    </a:r>
                    <a:r>
                      <a:rPr lang="sr-Latn-RS" dirty="0" smtClean="0"/>
                      <a:t>7</a:t>
                    </a:r>
                    <a:r>
                      <a:rPr lang="sr-Cyrl-RS" dirty="0" smtClean="0"/>
                      <a:t>%</a:t>
                    </a:r>
                    <a:endParaRPr lang="sr-Cyrl-RS" dirty="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5984-4F2A-A42B-3DE2BD54C65C}"/>
                </c:ext>
              </c:extLst>
            </c:dLbl>
            <c:dLbl>
              <c:idx val="6"/>
              <c:layout>
                <c:manualLayout>
                  <c:x val="0.10899182561307925"/>
                  <c:y val="0.1402116402116402"/>
                </c:manualLayout>
              </c:layout>
              <c:tx>
                <c:rich>
                  <a:bodyPr/>
                  <a:lstStyle/>
                  <a:p>
                    <a:r>
                      <a:rPr lang="ru-RU" dirty="0"/>
                      <a:t>ОРГАНИЗАЦИЈА САОБРАЋАЈА И САОБРАЋАЈНА ИНФРАСТРУКТУРА
</a:t>
                    </a:r>
                    <a:r>
                      <a:rPr lang="sr-Latn-RS" dirty="0" smtClean="0"/>
                      <a:t>5</a:t>
                    </a:r>
                    <a:r>
                      <a:rPr lang="ru-RU" dirty="0" smtClean="0"/>
                      <a:t>.</a:t>
                    </a:r>
                    <a:r>
                      <a:rPr lang="sr-Latn-RS" dirty="0" smtClean="0"/>
                      <a:t>3</a:t>
                    </a:r>
                    <a:r>
                      <a:rPr lang="ru-RU" dirty="0" smtClean="0"/>
                      <a:t>%</a:t>
                    </a:r>
                    <a:endParaRPr lang="ru-RU" dirty="0"/>
                  </a:p>
                </c:rich>
              </c:tx>
              <c:dLblPos val="bestFit"/>
              <c:showLegendKey val="0"/>
              <c:showVal val="0"/>
              <c:showCatName val="1"/>
              <c:showSerName val="0"/>
              <c:showPercent val="1"/>
              <c:showBubbleSize val="0"/>
            </c:dLbl>
            <c:dLbl>
              <c:idx val="7"/>
              <c:layout>
                <c:manualLayout>
                  <c:x val="-5.6872532463859003E-2"/>
                  <c:y val="0.19542602391675887"/>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5984-4F2A-A42B-3DE2BD54C65C}"/>
                </c:ext>
              </c:extLst>
            </c:dLbl>
            <c:dLbl>
              <c:idx val="8"/>
              <c:layout>
                <c:manualLayout>
                  <c:x val="-0.19255222524977267"/>
                  <c:y val="0.12698412698412678"/>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B-5984-4F2A-A42B-3DE2BD54C65C}"/>
                </c:ext>
              </c:extLst>
            </c:dLbl>
            <c:dLbl>
              <c:idx val="9"/>
              <c:layout>
                <c:manualLayout>
                  <c:x val="-0.24245323083753975"/>
                  <c:y val="0.12169304269095363"/>
                </c:manualLayout>
              </c:layout>
              <c:tx>
                <c:rich>
                  <a:bodyPr/>
                  <a:lstStyle/>
                  <a:p>
                    <a:r>
                      <a:rPr lang="ru-RU" dirty="0"/>
                      <a:t>Средње образовање И ВАСПИТАЊЕ
</a:t>
                    </a:r>
                    <a:r>
                      <a:rPr lang="ru-RU" dirty="0" smtClean="0"/>
                      <a:t>2.</a:t>
                    </a:r>
                    <a:r>
                      <a:rPr lang="sr-Latn-RS" dirty="0" smtClean="0"/>
                      <a:t>2</a:t>
                    </a:r>
                    <a:r>
                      <a:rPr lang="ru-RU" dirty="0" smtClean="0"/>
                      <a:t> %</a:t>
                    </a:r>
                    <a:endParaRPr lang="ru-RU" dirty="0"/>
                  </a:p>
                </c:rich>
              </c:tx>
              <c:dLblPos val="bestFit"/>
              <c:showLegendKey val="0"/>
              <c:showVal val="0"/>
              <c:showCatName val="1"/>
              <c:showSerName val="0"/>
              <c:showPercent val="1"/>
              <c:showBubbleSize val="0"/>
            </c:dLbl>
            <c:dLbl>
              <c:idx val="10"/>
              <c:layout>
                <c:manualLayout>
                  <c:x val="-0.24240983390589732"/>
                  <c:y val="4.5098039215686503E-2"/>
                </c:manualLayout>
              </c:layout>
              <c:tx>
                <c:rich>
                  <a:bodyPr/>
                  <a:lstStyle/>
                  <a:p>
                    <a:r>
                      <a:rPr lang="ru-RU" dirty="0"/>
                      <a:t>СОЦИЈАЛНА И ДЕЧИЈА ЗАШТИТА 
</a:t>
                    </a:r>
                    <a:r>
                      <a:rPr lang="ru-RU" dirty="0" smtClean="0"/>
                      <a:t>6.</a:t>
                    </a:r>
                    <a:r>
                      <a:rPr lang="sr-Latn-RS" dirty="0" smtClean="0"/>
                      <a:t>3</a:t>
                    </a:r>
                    <a:r>
                      <a:rPr lang="ru-RU" dirty="0" smtClean="0"/>
                      <a:t>%</a:t>
                    </a:r>
                    <a:endParaRPr lang="ru-RU" dirty="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5984-4F2A-A42B-3DE2BD54C65C}"/>
                </c:ext>
              </c:extLst>
            </c:dLbl>
            <c:dLbl>
              <c:idx val="11"/>
              <c:layout>
                <c:manualLayout>
                  <c:x val="-0.14198400875566244"/>
                  <c:y val="-6.5266018218310962E-2"/>
                </c:manualLayout>
              </c:layout>
              <c:tx>
                <c:rich>
                  <a:bodyPr/>
                  <a:lstStyle/>
                  <a:p>
                    <a:r>
                      <a:rPr lang="sr-Cyrl-RS" dirty="0"/>
                      <a:t>ЗДРАВСТВЕНА ЗАШТИТА
</a:t>
                    </a:r>
                    <a:r>
                      <a:rPr lang="sr-Latn-RS" dirty="0" smtClean="0"/>
                      <a:t>0</a:t>
                    </a:r>
                    <a:r>
                      <a:rPr lang="sr-Cyrl-RS" dirty="0" smtClean="0"/>
                      <a:t>.</a:t>
                    </a:r>
                    <a:r>
                      <a:rPr lang="sr-Latn-RS" dirty="0" smtClean="0"/>
                      <a:t>4</a:t>
                    </a:r>
                    <a:r>
                      <a:rPr lang="sr-Cyrl-RS" dirty="0" smtClean="0"/>
                      <a:t>%</a:t>
                    </a:r>
                    <a:endParaRPr lang="sr-Cyrl-RS" dirty="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9-5984-4F2A-A42B-3DE2BD54C65C}"/>
                </c:ext>
              </c:extLst>
            </c:dLbl>
            <c:dLbl>
              <c:idx val="12"/>
              <c:layout>
                <c:manualLayout>
                  <c:x val="-8.4652121187554524E-2"/>
                  <c:y val="-0.15732962791415767"/>
                </c:manualLayout>
              </c:layout>
              <c:tx>
                <c:rich>
                  <a:bodyPr/>
                  <a:lstStyle/>
                  <a:p>
                    <a:r>
                      <a:rPr lang="ru-RU" dirty="0"/>
                      <a:t>Развој културе и информисања
</a:t>
                    </a:r>
                    <a:r>
                      <a:rPr lang="ru-RU" dirty="0" smtClean="0"/>
                      <a:t>7.</a:t>
                    </a:r>
                    <a:r>
                      <a:rPr lang="sr-Latn-RS" dirty="0" smtClean="0"/>
                      <a:t>5</a:t>
                    </a:r>
                    <a:r>
                      <a:rPr lang="ru-RU" dirty="0" smtClean="0"/>
                      <a:t>%</a:t>
                    </a:r>
                    <a:endParaRPr lang="ru-RU" dirty="0"/>
                  </a:p>
                </c:rich>
              </c:tx>
              <c:dLblPos val="bestFit"/>
              <c:showLegendKey val="0"/>
              <c:showVal val="0"/>
              <c:showCatName val="1"/>
              <c:showSerName val="0"/>
              <c:showPercent val="1"/>
              <c:showBubbleSize val="0"/>
            </c:dLbl>
            <c:dLbl>
              <c:idx val="13"/>
              <c:layout>
                <c:manualLayout>
                  <c:x val="-0.10826854752494709"/>
                  <c:y val="-0.21198253099714018"/>
                </c:manualLayout>
              </c:layout>
              <c:tx>
                <c:rich>
                  <a:bodyPr/>
                  <a:lstStyle/>
                  <a:p>
                    <a:r>
                      <a:rPr lang="ru-RU" dirty="0" smtClean="0"/>
                      <a:t>Развој </a:t>
                    </a:r>
                    <a:r>
                      <a:rPr lang="ru-RU" dirty="0"/>
                      <a:t>спорта и омладине
</a:t>
                    </a:r>
                    <a:r>
                      <a:rPr lang="sr-Latn-RS" dirty="0" smtClean="0"/>
                      <a:t>7</a:t>
                    </a:r>
                    <a:r>
                      <a:rPr lang="ru-RU" dirty="0" smtClean="0"/>
                      <a:t>.</a:t>
                    </a:r>
                    <a:r>
                      <a:rPr lang="sr-Latn-RS" dirty="0" smtClean="0"/>
                      <a:t>6</a:t>
                    </a:r>
                    <a:r>
                      <a:rPr lang="ru-RU" dirty="0" smtClean="0"/>
                      <a:t>%</a:t>
                    </a:r>
                    <a:endParaRPr lang="ru-RU" dirty="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7-5984-4F2A-A42B-3DE2BD54C65C}"/>
                </c:ext>
              </c:extLst>
            </c:dLbl>
            <c:dLbl>
              <c:idx val="14"/>
              <c:layout>
                <c:manualLayout>
                  <c:x val="-0.17500163830872492"/>
                  <c:y val="-0.15023333847974923"/>
                </c:manualLayout>
              </c:layout>
              <c:tx>
                <c:rich>
                  <a:bodyPr/>
                  <a:lstStyle/>
                  <a:p>
                    <a:r>
                      <a:rPr lang="ru-RU" dirty="0"/>
                      <a:t>ОПШТЕ УСЛУГЕ ЛОКАЛНЕ САМОУПРАВЕ
</a:t>
                    </a:r>
                    <a:r>
                      <a:rPr lang="ru-RU" dirty="0" smtClean="0"/>
                      <a:t>2</a:t>
                    </a:r>
                    <a:r>
                      <a:rPr lang="sr-Latn-RS" dirty="0" smtClean="0"/>
                      <a:t>6</a:t>
                    </a:r>
                    <a:r>
                      <a:rPr lang="ru-RU" dirty="0" smtClean="0"/>
                      <a:t>.</a:t>
                    </a:r>
                    <a:r>
                      <a:rPr lang="sr-Latn-RS" dirty="0" smtClean="0"/>
                      <a:t>1</a:t>
                    </a:r>
                    <a:r>
                      <a:rPr lang="ru-RU" dirty="0" smtClean="0"/>
                      <a:t>%</a:t>
                    </a:r>
                    <a:endParaRPr lang="ru-RU" dirty="0"/>
                  </a:p>
                </c:rich>
              </c:tx>
              <c:dLblPos val="bestFit"/>
              <c:showLegendKey val="0"/>
              <c:showVal val="0"/>
              <c:showCatName val="1"/>
              <c:showSerName val="0"/>
              <c:showPercent val="1"/>
              <c:showBubbleSize val="0"/>
            </c:dLbl>
            <c:dLbl>
              <c:idx val="15"/>
              <c:layout>
                <c:manualLayout>
                  <c:x val="-0.2036734597364519"/>
                  <c:y val="-0.21431691626781946"/>
                </c:manualLayout>
              </c:layout>
              <c:tx>
                <c:rich>
                  <a:bodyPr/>
                  <a:lstStyle/>
                  <a:p>
                    <a:r>
                      <a:rPr lang="ru-RU" dirty="0"/>
                      <a:t>ПОЛИТИЧКИ СИСТЕМ ЛОКАЛНЕ САМОУПРАВЕ
</a:t>
                    </a:r>
                    <a:r>
                      <a:rPr lang="ru-RU" dirty="0" smtClean="0"/>
                      <a:t>2.</a:t>
                    </a:r>
                    <a:r>
                      <a:rPr lang="sr-Latn-RS" dirty="0" smtClean="0"/>
                      <a:t>7</a:t>
                    </a:r>
                    <a:r>
                      <a:rPr lang="ru-RU" dirty="0" smtClean="0"/>
                      <a:t>%</a:t>
                    </a:r>
                    <a:endParaRPr lang="ru-RU" dirty="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5984-4F2A-A42B-3DE2BD54C65C}"/>
                </c:ext>
              </c:extLst>
            </c:dLbl>
            <c:dLbl>
              <c:idx val="16"/>
              <c:layout>
                <c:manualLayout>
                  <c:x val="-2.5545995939696732E-2"/>
                  <c:y val="-0.19793464052287646"/>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5984-4F2A-A42B-3DE2BD54C65C}"/>
                </c:ext>
              </c:extLst>
            </c:dLbl>
            <c:numFmt formatCode="0.0%" sourceLinked="0"/>
            <c:spPr>
              <a:solidFill>
                <a:sysClr val="window" lastClr="FFFFFF"/>
              </a:solidFill>
              <a:ln w="12700">
                <a:solidFill>
                  <a:sysClr val="windowText" lastClr="000000">
                    <a:lumMod val="65000"/>
                    <a:lumOff val="35000"/>
                  </a:sys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n-lt"/>
                    <a:ea typeface="+mn-ea"/>
                    <a:cs typeface="+mn-cs"/>
                  </a:defRPr>
                </a:pPr>
                <a:endParaRPr lang="sr-Latn-RS"/>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Programi!$D$5:$D$21</c:f>
              <c:strCache>
                <c:ptCount val="17"/>
                <c:pt idx="0">
                  <c:v>СТАНОВАЊЕ, УРБАНИЗАМ И ПРОСТОРНО ПЛАНИРАЊЕ</c:v>
                </c:pt>
                <c:pt idx="1">
                  <c:v> КОМУНАЛНЕ ДЕЛАТНОСТИ </c:v>
                </c:pt>
                <c:pt idx="2">
                  <c:v>ЛОКАЛНИ ЕКОНОМСКИ РАЗВОЈ </c:v>
                </c:pt>
                <c:pt idx="3">
                  <c:v>РАЗВОЈ ТУРИЗМА</c:v>
                </c:pt>
                <c:pt idx="4">
                  <c:v>ПОЉОПРИВРЕДА И РУРАЛНИ РАЗВОЈ</c:v>
                </c:pt>
                <c:pt idx="5">
                  <c:v> ЗАШТИТА ЖИВОТНЕ СРЕДИНЕ</c:v>
                </c:pt>
                <c:pt idx="6">
                  <c:v>ОРГАНИЗАЦИЈА САОБРАЋАЈА И САОБРАЋАЈНА ИНФРАСТРУКТУРА</c:v>
                </c:pt>
                <c:pt idx="7">
                  <c:v>Предшколско васпитање и образовање</c:v>
                </c:pt>
                <c:pt idx="8">
                  <c:v>Основно образовање И ВАСПИТАЊЕ</c:v>
                </c:pt>
                <c:pt idx="9">
                  <c:v>Средње образовање И ВАСПИТАЊЕ</c:v>
                </c:pt>
                <c:pt idx="10">
                  <c:v>СОЦИЈАЛНА И ДЕЧИЈА ЗАШТИТА </c:v>
                </c:pt>
                <c:pt idx="11">
                  <c:v>ЗДРАВСТВЕНА ЗАШТИТА</c:v>
                </c:pt>
                <c:pt idx="12">
                  <c:v>Развој културе и информисања</c:v>
                </c:pt>
                <c:pt idx="13">
                  <c:v>Развој спорта и омладине</c:v>
                </c:pt>
                <c:pt idx="14">
                  <c:v>ОПШТЕ УСЛУГЕ ЛОКАЛНЕ САМОУПРАВЕ</c:v>
                </c:pt>
                <c:pt idx="15">
                  <c:v>ПОЛИТИЧКИ СИСТЕМ ЛОКАЛНЕ САМОУПРАВЕ</c:v>
                </c:pt>
                <c:pt idx="16">
                  <c:v>ЕНЕРГЕТСКА ЕФИКАСНОСТ И ОБНОВЉИВИ ИЗВОРИ ЕНЕРГИЈЕ</c:v>
                </c:pt>
              </c:strCache>
            </c:strRef>
          </c:cat>
          <c:val>
            <c:numRef>
              <c:f>Programi!$E$5:$E$21</c:f>
              <c:numCache>
                <c:formatCode>_(* #,##0.00_);_(* \(#,##0.00\);_(* "-"??_);_(@_)</c:formatCode>
                <c:ptCount val="17"/>
                <c:pt idx="0">
                  <c:v>9000000</c:v>
                </c:pt>
                <c:pt idx="1">
                  <c:v>378100000</c:v>
                </c:pt>
                <c:pt idx="2">
                  <c:v>22700000</c:v>
                </c:pt>
                <c:pt idx="3">
                  <c:v>36035000</c:v>
                </c:pt>
                <c:pt idx="4">
                  <c:v>105600000</c:v>
                </c:pt>
                <c:pt idx="5">
                  <c:v>177900000</c:v>
                </c:pt>
                <c:pt idx="6">
                  <c:v>121370000</c:v>
                </c:pt>
                <c:pt idx="7">
                  <c:v>186535510</c:v>
                </c:pt>
                <c:pt idx="8">
                  <c:v>142371445</c:v>
                </c:pt>
                <c:pt idx="9">
                  <c:v>66728631</c:v>
                </c:pt>
                <c:pt idx="10">
                  <c:v>161717082</c:v>
                </c:pt>
                <c:pt idx="11">
                  <c:v>30613251</c:v>
                </c:pt>
                <c:pt idx="12">
                  <c:v>174490000</c:v>
                </c:pt>
                <c:pt idx="13">
                  <c:v>152700000</c:v>
                </c:pt>
                <c:pt idx="14">
                  <c:v>620106071</c:v>
                </c:pt>
                <c:pt idx="15">
                  <c:v>69405000</c:v>
                </c:pt>
                <c:pt idx="16">
                  <c:v>0</c:v>
                </c:pt>
              </c:numCache>
            </c:numRef>
          </c:val>
          <c:extLst xmlns:c16r2="http://schemas.microsoft.com/office/drawing/2015/06/chart">
            <c:ext xmlns:c16="http://schemas.microsoft.com/office/drawing/2014/chart" uri="{C3380CC4-5D6E-409C-BE32-E72D297353CC}">
              <c16:uniqueId val="{00000010-5984-4F2A-A42B-3DE2BD54C65C}"/>
            </c:ext>
          </c:extLst>
        </c:ser>
        <c:dLbls>
          <c:showLegendKey val="0"/>
          <c:showVal val="0"/>
          <c:showCatName val="0"/>
          <c:showSerName val="0"/>
          <c:showPercent val="0"/>
          <c:showBubbleSize val="0"/>
          <c:showLeaderLines val="0"/>
        </c:dLbls>
      </c:pie3DChart>
      <c:spPr>
        <a:noFill/>
        <a:ln>
          <a:noFill/>
        </a:ln>
        <a:effectLst/>
      </c:spPr>
    </c:plotArea>
    <c:plotVisOnly val="1"/>
    <c:dispBlanksAs val="zero"/>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sr-Latn-R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0F1112-1AD7-4AA4-9A3A-6A2F46283F61}" type="doc">
      <dgm:prSet loTypeId="urn:microsoft.com/office/officeart/2005/8/layout/radial4" loCatId="relationship" qsTypeId="urn:microsoft.com/office/officeart/2005/8/quickstyle/simple1" qsCatId="simple" csTypeId="urn:microsoft.com/office/officeart/2005/8/colors/accent5_2" csCatId="accent5" phldr="1"/>
      <dgm:spPr/>
      <dgm:t>
        <a:bodyPr/>
        <a:lstStyle/>
        <a:p>
          <a:endParaRPr lang="en-US"/>
        </a:p>
      </dgm:t>
    </dgm:pt>
    <dgm:pt modelId="{11DA16C6-8CAF-4FBB-83BD-0F15D2F74F48}">
      <dgm:prSet phldrT="[Text]">
        <dgm:style>
          <a:lnRef idx="1">
            <a:schemeClr val="accent5"/>
          </a:lnRef>
          <a:fillRef idx="3">
            <a:schemeClr val="accent5"/>
          </a:fillRef>
          <a:effectRef idx="2">
            <a:schemeClr val="accent5"/>
          </a:effectRef>
          <a:fontRef idx="minor">
            <a:schemeClr val="lt1"/>
          </a:fontRef>
        </dgm:style>
      </dgm:prSet>
      <dgm:spPr/>
      <dgm:t>
        <a:bodyPr/>
        <a:lstStyle/>
        <a:p>
          <a:r>
            <a:rPr lang="sr-Cyrl-RS" dirty="0"/>
            <a:t>Ко учествује у изради буџета</a:t>
          </a:r>
          <a:r>
            <a:rPr lang="en-US" dirty="0"/>
            <a:t>?</a:t>
          </a:r>
        </a:p>
      </dgm:t>
    </dgm:pt>
    <dgm:pt modelId="{A1BAD192-7F9E-4506-A9B5-420438854D09}" type="parTrans" cxnId="{1DC4AA6E-4FBB-45FD-B7E3-8ADF4F407287}">
      <dgm:prSet/>
      <dgm:spPr/>
      <dgm:t>
        <a:bodyPr/>
        <a:lstStyle/>
        <a:p>
          <a:endParaRPr lang="en-US"/>
        </a:p>
      </dgm:t>
    </dgm:pt>
    <dgm:pt modelId="{6696F078-C7FA-4086-9084-D1C94F161CC1}" type="sibTrans" cxnId="{1DC4AA6E-4FBB-45FD-B7E3-8ADF4F407287}">
      <dgm:prSet/>
      <dgm:spPr/>
      <dgm:t>
        <a:bodyPr/>
        <a:lstStyle/>
        <a:p>
          <a:endParaRPr lang="en-US"/>
        </a:p>
      </dgm:t>
    </dgm:pt>
    <dgm:pt modelId="{CA688DA4-D576-48DF-AF56-84A20CF08864}">
      <dgm:prSet phldrT="[Text]" custT="1">
        <dgm:style>
          <a:lnRef idx="1">
            <a:schemeClr val="accent5"/>
          </a:lnRef>
          <a:fillRef idx="3">
            <a:schemeClr val="accent5"/>
          </a:fillRef>
          <a:effectRef idx="2">
            <a:schemeClr val="accent5"/>
          </a:effectRef>
          <a:fontRef idx="minor">
            <a:schemeClr val="lt1"/>
          </a:fontRef>
        </dgm:style>
      </dgm:prSet>
      <dgm:spPr/>
      <dgm:t>
        <a:bodyPr/>
        <a:lstStyle/>
        <a:p>
          <a:pPr algn="ctr"/>
          <a:r>
            <a:rPr lang="sr-Cyrl-RS" sz="1400" dirty="0" smtClean="0"/>
            <a:t>Индиректни буџетски корисници</a:t>
          </a:r>
          <a:endParaRPr lang="sr-Cyrl-RS" sz="1400" dirty="0"/>
        </a:p>
        <a:p>
          <a:pPr algn="ctr"/>
          <a:endParaRPr lang="en-US" sz="800" dirty="0"/>
        </a:p>
      </dgm:t>
    </dgm:pt>
    <dgm:pt modelId="{227D0F75-A85E-48A0-923F-CAE2CEE8302B}" type="parTrans" cxnId="{B045261B-3FC5-4798-ACC5-A4EFA8749840}">
      <dgm:prSet/>
      <dgm:spPr/>
      <dgm:t>
        <a:bodyPr/>
        <a:lstStyle/>
        <a:p>
          <a:endParaRPr lang="en-US"/>
        </a:p>
      </dgm:t>
    </dgm:pt>
    <dgm:pt modelId="{6A5E5253-4F22-4BE9-A205-8C9003A8F134}" type="sibTrans" cxnId="{B045261B-3FC5-4798-ACC5-A4EFA8749840}">
      <dgm:prSet/>
      <dgm:spPr/>
      <dgm:t>
        <a:bodyPr/>
        <a:lstStyle/>
        <a:p>
          <a:endParaRPr lang="en-US"/>
        </a:p>
      </dgm:t>
    </dgm:pt>
    <dgm:pt modelId="{6310FD69-D567-4069-9125-5C89D7D0366C}">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a:t>Градска </a:t>
          </a:r>
          <a:r>
            <a:rPr lang="sr-Cyrl-RS" sz="1400" dirty="0" smtClean="0"/>
            <a:t>власт и стручне службе</a:t>
          </a:r>
          <a:endParaRPr lang="en-US" sz="1400" dirty="0"/>
        </a:p>
      </dgm:t>
    </dgm:pt>
    <dgm:pt modelId="{2CF35C61-DF83-42FC-A7DB-6665A823676E}" type="parTrans" cxnId="{A0C3F366-7F65-470B-890E-C95A9950A25C}">
      <dgm:prSet/>
      <dgm:spPr/>
      <dgm:t>
        <a:bodyPr/>
        <a:lstStyle/>
        <a:p>
          <a:endParaRPr lang="en-US"/>
        </a:p>
      </dgm:t>
    </dgm:pt>
    <dgm:pt modelId="{8CF377A4-44DD-4AAC-839C-1C1D99FDCD61}" type="sibTrans" cxnId="{A0C3F366-7F65-470B-890E-C95A9950A25C}">
      <dgm:prSet/>
      <dgm:spPr/>
      <dgm:t>
        <a:bodyPr/>
        <a:lstStyle/>
        <a:p>
          <a:endParaRPr lang="en-US"/>
        </a:p>
      </dgm:t>
    </dgm:pt>
    <dgm:pt modelId="{430A538F-CF64-44DA-AB72-CDA9AD20CE83}">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smtClean="0"/>
            <a:t>Остали буџетски корисници </a:t>
          </a:r>
          <a:endParaRPr lang="en-US" sz="1400" dirty="0"/>
        </a:p>
      </dgm:t>
    </dgm:pt>
    <dgm:pt modelId="{89AB0748-28A5-4AA6-88C2-5A2F850CBA47}" type="parTrans" cxnId="{DB38EC61-5E8E-4B76-A3F5-E2EB5BDBDE46}">
      <dgm:prSet/>
      <dgm:spPr/>
      <dgm:t>
        <a:bodyPr/>
        <a:lstStyle/>
        <a:p>
          <a:endParaRPr lang="en-US"/>
        </a:p>
      </dgm:t>
    </dgm:pt>
    <dgm:pt modelId="{32EE2660-A159-4091-8FA4-7B355AC09DEC}" type="sibTrans" cxnId="{DB38EC61-5E8E-4B76-A3F5-E2EB5BDBDE46}">
      <dgm:prSet/>
      <dgm:spPr/>
      <dgm:t>
        <a:bodyPr/>
        <a:lstStyle/>
        <a:p>
          <a:endParaRPr lang="en-US"/>
        </a:p>
      </dgm:t>
    </dgm:pt>
    <dgm:pt modelId="{E45798DE-B585-4FA9-98B4-DF4CDD2B05E8}">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smtClean="0"/>
            <a:t>Грађани и невладине организације </a:t>
          </a:r>
          <a:endParaRPr lang="en-US" sz="1400" dirty="0"/>
        </a:p>
      </dgm:t>
    </dgm:pt>
    <dgm:pt modelId="{C861C673-5748-4D4B-B601-7AB8AA43D86E}" type="parTrans" cxnId="{49770071-AC47-453C-B96D-8878CED0E18F}">
      <dgm:prSet/>
      <dgm:spPr/>
      <dgm:t>
        <a:bodyPr/>
        <a:lstStyle/>
        <a:p>
          <a:endParaRPr lang="en-US"/>
        </a:p>
      </dgm:t>
    </dgm:pt>
    <dgm:pt modelId="{2C2469AF-1E2B-4452-AED5-F7C23C22D80B}" type="sibTrans" cxnId="{49770071-AC47-453C-B96D-8878CED0E18F}">
      <dgm:prSet/>
      <dgm:spPr/>
      <dgm:t>
        <a:bodyPr/>
        <a:lstStyle/>
        <a:p>
          <a:endParaRPr lang="en-US"/>
        </a:p>
      </dgm:t>
    </dgm:pt>
    <dgm:pt modelId="{93BA61E7-081F-4ED9-B60A-AB980AC9A010}" type="pres">
      <dgm:prSet presAssocID="{1B0F1112-1AD7-4AA4-9A3A-6A2F46283F61}" presName="cycle" presStyleCnt="0">
        <dgm:presLayoutVars>
          <dgm:chMax val="1"/>
          <dgm:dir/>
          <dgm:animLvl val="ctr"/>
          <dgm:resizeHandles val="exact"/>
        </dgm:presLayoutVars>
      </dgm:prSet>
      <dgm:spPr/>
      <dgm:t>
        <a:bodyPr/>
        <a:lstStyle/>
        <a:p>
          <a:endParaRPr lang="sr-Latn-RS"/>
        </a:p>
      </dgm:t>
    </dgm:pt>
    <dgm:pt modelId="{A38A603F-EC40-41E4-BA70-D5C5F8781BC3}" type="pres">
      <dgm:prSet presAssocID="{11DA16C6-8CAF-4FBB-83BD-0F15D2F74F48}" presName="centerShape" presStyleLbl="node0" presStyleIdx="0" presStyleCnt="1" custScaleX="130189" custScaleY="123585"/>
      <dgm:spPr/>
      <dgm:t>
        <a:bodyPr/>
        <a:lstStyle/>
        <a:p>
          <a:endParaRPr lang="sr-Latn-RS"/>
        </a:p>
      </dgm:t>
    </dgm:pt>
    <dgm:pt modelId="{FDD76D25-2A08-46FF-8C07-2877A0C9FB2D}" type="pres">
      <dgm:prSet presAssocID="{227D0F75-A85E-48A0-923F-CAE2CEE8302B}" presName="parTrans" presStyleLbl="bgSibTrans2D1" presStyleIdx="0" presStyleCnt="4"/>
      <dgm:spPr/>
      <dgm:t>
        <a:bodyPr/>
        <a:lstStyle/>
        <a:p>
          <a:endParaRPr lang="sr-Latn-RS"/>
        </a:p>
      </dgm:t>
    </dgm:pt>
    <dgm:pt modelId="{B8B915FF-FAD2-4327-A8E8-FB9B137542A2}" type="pres">
      <dgm:prSet presAssocID="{CA688DA4-D576-48DF-AF56-84A20CF08864}" presName="node" presStyleLbl="node1" presStyleIdx="0" presStyleCnt="4" custScaleX="75004" custScaleY="80306" custRadScaleRad="104883" custRadScaleInc="48801">
        <dgm:presLayoutVars>
          <dgm:bulletEnabled val="1"/>
        </dgm:presLayoutVars>
      </dgm:prSet>
      <dgm:spPr/>
      <dgm:t>
        <a:bodyPr/>
        <a:lstStyle/>
        <a:p>
          <a:endParaRPr lang="sr-Latn-RS"/>
        </a:p>
      </dgm:t>
    </dgm:pt>
    <dgm:pt modelId="{EA842F94-5DAB-40BA-A137-4DDCD4A7DE5B}" type="pres">
      <dgm:prSet presAssocID="{2CF35C61-DF83-42FC-A7DB-6665A823676E}" presName="parTrans" presStyleLbl="bgSibTrans2D1" presStyleIdx="1" presStyleCnt="4" custLinFactNeighborX="10386" custLinFactNeighborY="14049"/>
      <dgm:spPr/>
      <dgm:t>
        <a:bodyPr/>
        <a:lstStyle/>
        <a:p>
          <a:endParaRPr lang="sr-Latn-RS"/>
        </a:p>
      </dgm:t>
    </dgm:pt>
    <dgm:pt modelId="{A39EC9E4-4DCD-4C5C-B3E7-3180A7E676BC}" type="pres">
      <dgm:prSet presAssocID="{6310FD69-D567-4069-9125-5C89D7D0366C}" presName="node" presStyleLbl="node1" presStyleIdx="1" presStyleCnt="4" custAng="0" custScaleX="73716" custScaleY="89626" custRadScaleRad="91528" custRadScaleInc="59541">
        <dgm:presLayoutVars>
          <dgm:bulletEnabled val="1"/>
        </dgm:presLayoutVars>
      </dgm:prSet>
      <dgm:spPr/>
      <dgm:t>
        <a:bodyPr/>
        <a:lstStyle/>
        <a:p>
          <a:endParaRPr lang="sr-Latn-RS"/>
        </a:p>
      </dgm:t>
    </dgm:pt>
    <dgm:pt modelId="{FBD8A9BB-6C42-4425-B777-7048E4BC7509}" type="pres">
      <dgm:prSet presAssocID="{89AB0748-28A5-4AA6-88C2-5A2F850CBA47}" presName="parTrans" presStyleLbl="bgSibTrans2D1" presStyleIdx="2" presStyleCnt="4" custScaleX="106541" custLinFactNeighborX="2522" custLinFactNeighborY="11808"/>
      <dgm:spPr/>
      <dgm:t>
        <a:bodyPr/>
        <a:lstStyle/>
        <a:p>
          <a:endParaRPr lang="sr-Latn-RS"/>
        </a:p>
      </dgm:t>
    </dgm:pt>
    <dgm:pt modelId="{9BBD46BF-6C10-4C41-9833-659933681F6E}" type="pres">
      <dgm:prSet presAssocID="{430A538F-CF64-44DA-AB72-CDA9AD20CE83}" presName="node" presStyleLbl="node1" presStyleIdx="2" presStyleCnt="4" custScaleX="71508" custScaleY="102716" custRadScaleRad="111444" custRadScaleInc="47714">
        <dgm:presLayoutVars>
          <dgm:bulletEnabled val="1"/>
        </dgm:presLayoutVars>
      </dgm:prSet>
      <dgm:spPr/>
      <dgm:t>
        <a:bodyPr/>
        <a:lstStyle/>
        <a:p>
          <a:endParaRPr lang="sr-Latn-RS"/>
        </a:p>
      </dgm:t>
    </dgm:pt>
    <dgm:pt modelId="{284CB80C-4A81-4C68-A0A3-0C7778EF5784}" type="pres">
      <dgm:prSet presAssocID="{C861C673-5748-4D4B-B601-7AB8AA43D86E}" presName="parTrans" presStyleLbl="bgSibTrans2D1" presStyleIdx="3" presStyleCnt="4"/>
      <dgm:spPr/>
      <dgm:t>
        <a:bodyPr/>
        <a:lstStyle/>
        <a:p>
          <a:endParaRPr lang="sr-Latn-RS"/>
        </a:p>
      </dgm:t>
    </dgm:pt>
    <dgm:pt modelId="{8EC7C03A-703D-4B14-80CF-03DA2C962947}" type="pres">
      <dgm:prSet presAssocID="{E45798DE-B585-4FA9-98B4-DF4CDD2B05E8}" presName="node" presStyleLbl="node1" presStyleIdx="3" presStyleCnt="4" custScaleX="83972" custScaleY="83132" custRadScaleRad="83845" custRadScaleInc="42049">
        <dgm:presLayoutVars>
          <dgm:bulletEnabled val="1"/>
        </dgm:presLayoutVars>
      </dgm:prSet>
      <dgm:spPr/>
      <dgm:t>
        <a:bodyPr/>
        <a:lstStyle/>
        <a:p>
          <a:endParaRPr lang="sr-Latn-RS"/>
        </a:p>
      </dgm:t>
    </dgm:pt>
  </dgm:ptLst>
  <dgm:cxnLst>
    <dgm:cxn modelId="{C1B487BB-B4E0-4E5B-BCEC-686F78885C55}" type="presOf" srcId="{2CF35C61-DF83-42FC-A7DB-6665A823676E}" destId="{EA842F94-5DAB-40BA-A137-4DDCD4A7DE5B}" srcOrd="0" destOrd="0" presId="urn:microsoft.com/office/officeart/2005/8/layout/radial4"/>
    <dgm:cxn modelId="{DB38EC61-5E8E-4B76-A3F5-E2EB5BDBDE46}" srcId="{11DA16C6-8CAF-4FBB-83BD-0F15D2F74F48}" destId="{430A538F-CF64-44DA-AB72-CDA9AD20CE83}" srcOrd="2" destOrd="0" parTransId="{89AB0748-28A5-4AA6-88C2-5A2F850CBA47}" sibTransId="{32EE2660-A159-4091-8FA4-7B355AC09DEC}"/>
    <dgm:cxn modelId="{6D2B245D-6BAB-40D3-BABC-C69195B4BB82}" type="presOf" srcId="{89AB0748-28A5-4AA6-88C2-5A2F850CBA47}" destId="{FBD8A9BB-6C42-4425-B777-7048E4BC7509}" srcOrd="0" destOrd="0" presId="urn:microsoft.com/office/officeart/2005/8/layout/radial4"/>
    <dgm:cxn modelId="{E7E39EE9-1A35-4846-AA7B-A19C21AD61E0}" type="presOf" srcId="{E45798DE-B585-4FA9-98B4-DF4CDD2B05E8}" destId="{8EC7C03A-703D-4B14-80CF-03DA2C962947}" srcOrd="0" destOrd="0" presId="urn:microsoft.com/office/officeart/2005/8/layout/radial4"/>
    <dgm:cxn modelId="{728DFCBA-559F-4E74-96AE-7A05CF9DEF65}" type="presOf" srcId="{C861C673-5748-4D4B-B601-7AB8AA43D86E}" destId="{284CB80C-4A81-4C68-A0A3-0C7778EF5784}" srcOrd="0" destOrd="0" presId="urn:microsoft.com/office/officeart/2005/8/layout/radial4"/>
    <dgm:cxn modelId="{8643985C-D8A3-4449-9001-00469396A97B}" type="presOf" srcId="{227D0F75-A85E-48A0-923F-CAE2CEE8302B}" destId="{FDD76D25-2A08-46FF-8C07-2877A0C9FB2D}" srcOrd="0" destOrd="0" presId="urn:microsoft.com/office/officeart/2005/8/layout/radial4"/>
    <dgm:cxn modelId="{CF694987-70DA-453C-8573-6135D716C888}" type="presOf" srcId="{11DA16C6-8CAF-4FBB-83BD-0F15D2F74F48}" destId="{A38A603F-EC40-41E4-BA70-D5C5F8781BC3}" srcOrd="0" destOrd="0" presId="urn:microsoft.com/office/officeart/2005/8/layout/radial4"/>
    <dgm:cxn modelId="{1F3FAFE1-5A8F-4B62-8B74-450DC5A9EB72}" type="presOf" srcId="{CA688DA4-D576-48DF-AF56-84A20CF08864}" destId="{B8B915FF-FAD2-4327-A8E8-FB9B137542A2}" srcOrd="0" destOrd="0" presId="urn:microsoft.com/office/officeart/2005/8/layout/radial4"/>
    <dgm:cxn modelId="{F865B612-28FA-4099-B6A6-4B9C14CACDC9}" type="presOf" srcId="{6310FD69-D567-4069-9125-5C89D7D0366C}" destId="{A39EC9E4-4DCD-4C5C-B3E7-3180A7E676BC}" srcOrd="0" destOrd="0" presId="urn:microsoft.com/office/officeart/2005/8/layout/radial4"/>
    <dgm:cxn modelId="{B045261B-3FC5-4798-ACC5-A4EFA8749840}" srcId="{11DA16C6-8CAF-4FBB-83BD-0F15D2F74F48}" destId="{CA688DA4-D576-48DF-AF56-84A20CF08864}" srcOrd="0" destOrd="0" parTransId="{227D0F75-A85E-48A0-923F-CAE2CEE8302B}" sibTransId="{6A5E5253-4F22-4BE9-A205-8C9003A8F134}"/>
    <dgm:cxn modelId="{579C4699-B5C2-481A-A1EF-6E92DA4549D5}" type="presOf" srcId="{1B0F1112-1AD7-4AA4-9A3A-6A2F46283F61}" destId="{93BA61E7-081F-4ED9-B60A-AB980AC9A010}" srcOrd="0" destOrd="0" presId="urn:microsoft.com/office/officeart/2005/8/layout/radial4"/>
    <dgm:cxn modelId="{1DC4AA6E-4FBB-45FD-B7E3-8ADF4F407287}" srcId="{1B0F1112-1AD7-4AA4-9A3A-6A2F46283F61}" destId="{11DA16C6-8CAF-4FBB-83BD-0F15D2F74F48}" srcOrd="0" destOrd="0" parTransId="{A1BAD192-7F9E-4506-A9B5-420438854D09}" sibTransId="{6696F078-C7FA-4086-9084-D1C94F161CC1}"/>
    <dgm:cxn modelId="{49770071-AC47-453C-B96D-8878CED0E18F}" srcId="{11DA16C6-8CAF-4FBB-83BD-0F15D2F74F48}" destId="{E45798DE-B585-4FA9-98B4-DF4CDD2B05E8}" srcOrd="3" destOrd="0" parTransId="{C861C673-5748-4D4B-B601-7AB8AA43D86E}" sibTransId="{2C2469AF-1E2B-4452-AED5-F7C23C22D80B}"/>
    <dgm:cxn modelId="{A0C3F366-7F65-470B-890E-C95A9950A25C}" srcId="{11DA16C6-8CAF-4FBB-83BD-0F15D2F74F48}" destId="{6310FD69-D567-4069-9125-5C89D7D0366C}" srcOrd="1" destOrd="0" parTransId="{2CF35C61-DF83-42FC-A7DB-6665A823676E}" sibTransId="{8CF377A4-44DD-4AAC-839C-1C1D99FDCD61}"/>
    <dgm:cxn modelId="{D86641DA-B168-4B1D-9172-D93E7A0AC848}" type="presOf" srcId="{430A538F-CF64-44DA-AB72-CDA9AD20CE83}" destId="{9BBD46BF-6C10-4C41-9833-659933681F6E}" srcOrd="0" destOrd="0" presId="urn:microsoft.com/office/officeart/2005/8/layout/radial4"/>
    <dgm:cxn modelId="{2F94E740-0BFA-4DF0-8C09-A6437C66ED56}" type="presParOf" srcId="{93BA61E7-081F-4ED9-B60A-AB980AC9A010}" destId="{A38A603F-EC40-41E4-BA70-D5C5F8781BC3}" srcOrd="0" destOrd="0" presId="urn:microsoft.com/office/officeart/2005/8/layout/radial4"/>
    <dgm:cxn modelId="{FEFA30BD-725B-4BB4-A474-E4B567B2494C}" type="presParOf" srcId="{93BA61E7-081F-4ED9-B60A-AB980AC9A010}" destId="{FDD76D25-2A08-46FF-8C07-2877A0C9FB2D}" srcOrd="1" destOrd="0" presId="urn:microsoft.com/office/officeart/2005/8/layout/radial4"/>
    <dgm:cxn modelId="{D652E03D-2CAE-4948-A4FF-1238EA26F20E}" type="presParOf" srcId="{93BA61E7-081F-4ED9-B60A-AB980AC9A010}" destId="{B8B915FF-FAD2-4327-A8E8-FB9B137542A2}" srcOrd="2" destOrd="0" presId="urn:microsoft.com/office/officeart/2005/8/layout/radial4"/>
    <dgm:cxn modelId="{032B96EF-4AB3-4A3D-A7A7-B0B48707FB8C}" type="presParOf" srcId="{93BA61E7-081F-4ED9-B60A-AB980AC9A010}" destId="{EA842F94-5DAB-40BA-A137-4DDCD4A7DE5B}" srcOrd="3" destOrd="0" presId="urn:microsoft.com/office/officeart/2005/8/layout/radial4"/>
    <dgm:cxn modelId="{FFA81FFD-63BC-4046-8E78-B766D4D121E2}" type="presParOf" srcId="{93BA61E7-081F-4ED9-B60A-AB980AC9A010}" destId="{A39EC9E4-4DCD-4C5C-B3E7-3180A7E676BC}" srcOrd="4" destOrd="0" presId="urn:microsoft.com/office/officeart/2005/8/layout/radial4"/>
    <dgm:cxn modelId="{AE653475-0967-4F3F-9161-FF9494EB8FBF}" type="presParOf" srcId="{93BA61E7-081F-4ED9-B60A-AB980AC9A010}" destId="{FBD8A9BB-6C42-4425-B777-7048E4BC7509}" srcOrd="5" destOrd="0" presId="urn:microsoft.com/office/officeart/2005/8/layout/radial4"/>
    <dgm:cxn modelId="{221B8DA4-3ADC-48BD-B853-56C898B1F80A}" type="presParOf" srcId="{93BA61E7-081F-4ED9-B60A-AB980AC9A010}" destId="{9BBD46BF-6C10-4C41-9833-659933681F6E}" srcOrd="6" destOrd="0" presId="urn:microsoft.com/office/officeart/2005/8/layout/radial4"/>
    <dgm:cxn modelId="{21E8B4B7-F908-49AB-BDD3-8B495A71A8CD}" type="presParOf" srcId="{93BA61E7-081F-4ED9-B60A-AB980AC9A010}" destId="{284CB80C-4A81-4C68-A0A3-0C7778EF5784}" srcOrd="7" destOrd="0" presId="urn:microsoft.com/office/officeart/2005/8/layout/radial4"/>
    <dgm:cxn modelId="{24C67001-6E94-4AD5-ABF2-838ABE7B59B8}" type="presParOf" srcId="{93BA61E7-081F-4ED9-B60A-AB980AC9A010}" destId="{8EC7C03A-703D-4B14-80CF-03DA2C962947}"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2CB039-CC31-48A4-8156-6B36281AE8EC}"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lang="en-US"/>
        </a:p>
      </dgm:t>
    </dgm:pt>
    <dgm:pt modelId="{00360BBF-6709-42DA-A6DE-B8193ABE792F}">
      <dgm:prSet phldrT="[Text]" custT="1"/>
      <dgm:spPr/>
      <dgm:t>
        <a:bodyPr vert="vert"/>
        <a:lstStyle/>
        <a:p>
          <a:r>
            <a:rPr lang="sr-Cyrl-RS" sz="3000" dirty="0"/>
            <a:t>На основу чега се доноси буџет</a:t>
          </a:r>
          <a:r>
            <a:rPr lang="en-US" sz="3000" dirty="0"/>
            <a:t>? </a:t>
          </a:r>
        </a:p>
      </dgm:t>
    </dgm:pt>
    <dgm:pt modelId="{F529A454-219A-454C-B138-14C3B361B39F}" type="parTrans" cxnId="{CFDBCFE1-4797-458E-A0CF-256D1699DCBD}">
      <dgm:prSet/>
      <dgm:spPr/>
      <dgm:t>
        <a:bodyPr/>
        <a:lstStyle/>
        <a:p>
          <a:endParaRPr lang="en-US"/>
        </a:p>
      </dgm:t>
    </dgm:pt>
    <dgm:pt modelId="{B5AC9C0B-1D20-4957-A866-89ED18231A73}" type="sibTrans" cxnId="{CFDBCFE1-4797-458E-A0CF-256D1699DCBD}">
      <dgm:prSet/>
      <dgm:spPr/>
      <dgm:t>
        <a:bodyPr/>
        <a:lstStyle/>
        <a:p>
          <a:endParaRPr lang="en-US"/>
        </a:p>
      </dgm:t>
    </dgm:pt>
    <dgm:pt modelId="{0150A799-C83B-499D-BB9F-10C758CEFD9B}">
      <dgm:prSet phldrT="[Text]" custT="1"/>
      <dgm:spPr/>
      <dgm:t>
        <a:bodyPr anchor="t"/>
        <a:lstStyle/>
        <a:p>
          <a:pPr algn="l"/>
          <a:r>
            <a:rPr lang="sr-Cyrl-RS" sz="1400" dirty="0"/>
            <a:t>Закони и прописи:</a:t>
          </a:r>
        </a:p>
        <a:p>
          <a:pPr algn="l"/>
          <a:r>
            <a:rPr lang="sr-Cyrl-RS" sz="1400" dirty="0"/>
            <a:t>Закон о финансирању локалне самоуправе,</a:t>
          </a:r>
          <a:endParaRPr lang="sr-Latn-RS" sz="1400" dirty="0"/>
        </a:p>
        <a:p>
          <a:pPr algn="l"/>
          <a:r>
            <a:rPr lang="sr-Cyrl-RS" sz="1400" dirty="0"/>
            <a:t>Закон о буџетском систему,</a:t>
          </a:r>
          <a:endParaRPr lang="sr-Latn-RS" sz="1400" dirty="0"/>
        </a:p>
        <a:p>
          <a:pPr algn="l"/>
          <a:r>
            <a:rPr lang="sr-Cyrl-RS" sz="1400" dirty="0"/>
            <a:t>Закон о локалној самоуправи, </a:t>
          </a:r>
          <a:endParaRPr lang="sr-Latn-RS" sz="1400" dirty="0"/>
        </a:p>
        <a:p>
          <a:pPr algn="l"/>
          <a:r>
            <a:rPr lang="sr-Cyrl-RS" sz="1400" dirty="0"/>
            <a:t>Упутство Министарства финансија за припрему одлуке о буџету за </a:t>
          </a:r>
          <a:r>
            <a:rPr lang="sr-Cyrl-RS" sz="1400" dirty="0" smtClean="0"/>
            <a:t>20</a:t>
          </a:r>
          <a:r>
            <a:rPr lang="en-US" sz="1400" dirty="0" smtClean="0"/>
            <a:t>2</a:t>
          </a:r>
          <a:r>
            <a:rPr lang="sr-Latn-RS" sz="1400" dirty="0" smtClean="0"/>
            <a:t>1</a:t>
          </a:r>
          <a:r>
            <a:rPr lang="sr-Cyrl-RS" sz="1400" dirty="0" smtClean="0"/>
            <a:t>. </a:t>
          </a:r>
          <a:r>
            <a:rPr lang="sr-Cyrl-RS" sz="1400" dirty="0"/>
            <a:t>годину и др.</a:t>
          </a:r>
        </a:p>
      </dgm:t>
    </dgm:pt>
    <dgm:pt modelId="{F2167233-387A-4C2A-92FA-201B800AF2E5}" type="parTrans" cxnId="{2258ECB3-705E-4310-8AB9-ADAE767310BF}">
      <dgm:prSet/>
      <dgm:spPr/>
      <dgm:t>
        <a:bodyPr/>
        <a:lstStyle/>
        <a:p>
          <a:endParaRPr lang="en-US"/>
        </a:p>
      </dgm:t>
    </dgm:pt>
    <dgm:pt modelId="{C4F81D71-55D6-477B-91FF-B7E8CDA27FA4}" type="sibTrans" cxnId="{2258ECB3-705E-4310-8AB9-ADAE767310BF}">
      <dgm:prSet/>
      <dgm:spPr/>
      <dgm:t>
        <a:bodyPr/>
        <a:lstStyle/>
        <a:p>
          <a:endParaRPr lang="en-US"/>
        </a:p>
      </dgm:t>
    </dgm:pt>
    <dgm:pt modelId="{DA59984A-EA45-43D5-8622-7135015E39DC}">
      <dgm:prSet phldrT="[Text]" custT="1"/>
      <dgm:spPr/>
      <dgm:t>
        <a:bodyPr/>
        <a:lstStyle/>
        <a:p>
          <a:pPr algn="l"/>
          <a:r>
            <a:rPr lang="sr-Cyrl-RS" sz="1400" dirty="0"/>
            <a:t>Стратешки документи:</a:t>
          </a:r>
        </a:p>
        <a:p>
          <a:pPr algn="l"/>
          <a:r>
            <a:rPr lang="sr-Cyrl-RS" sz="1400" dirty="0"/>
            <a:t>Стратегија развоја</a:t>
          </a:r>
          <a:endParaRPr lang="sr-Latn-RS" sz="1400" dirty="0">
            <a:solidFill>
              <a:srgbClr val="FF0000"/>
            </a:solidFill>
          </a:endParaRPr>
        </a:p>
        <a:p>
          <a:pPr algn="l"/>
          <a:r>
            <a:rPr lang="sr-Cyrl-RS" sz="1400" dirty="0"/>
            <a:t>Акциони планови за поједине области</a:t>
          </a:r>
          <a:endParaRPr lang="en-US" sz="1400" dirty="0"/>
        </a:p>
      </dgm:t>
    </dgm:pt>
    <dgm:pt modelId="{346E9DC4-0947-473F-AED9-9AECED92978F}" type="parTrans" cxnId="{5CB019DC-D02B-4F72-8799-DCEC8949294E}">
      <dgm:prSet/>
      <dgm:spPr/>
      <dgm:t>
        <a:bodyPr/>
        <a:lstStyle/>
        <a:p>
          <a:endParaRPr lang="en-US"/>
        </a:p>
      </dgm:t>
    </dgm:pt>
    <dgm:pt modelId="{518CC24E-4035-4B8A-A82C-EA8D78A041FF}" type="sibTrans" cxnId="{5CB019DC-D02B-4F72-8799-DCEC8949294E}">
      <dgm:prSet/>
      <dgm:spPr/>
      <dgm:t>
        <a:bodyPr/>
        <a:lstStyle/>
        <a:p>
          <a:endParaRPr lang="en-US"/>
        </a:p>
      </dgm:t>
    </dgm:pt>
    <dgm:pt modelId="{12F72430-90C8-46E7-9363-A8933111BAFD}">
      <dgm:prSet phldrT="[Text]" custT="1"/>
      <dgm:spPr/>
      <dgm:t>
        <a:bodyPr/>
        <a:lstStyle/>
        <a:p>
          <a:pPr algn="l"/>
          <a:r>
            <a:rPr lang="sr-Cyrl-RS" sz="1400" dirty="0"/>
            <a:t>Потребе буџетских корисника</a:t>
          </a:r>
          <a:endParaRPr lang="en-US" sz="1400" dirty="0"/>
        </a:p>
      </dgm:t>
    </dgm:pt>
    <dgm:pt modelId="{9324F21A-CF22-404B-991C-F0FAD04F1E1A}" type="parTrans" cxnId="{4EE02A3D-8F83-4292-A026-1515ED03FF36}">
      <dgm:prSet/>
      <dgm:spPr/>
      <dgm:t>
        <a:bodyPr/>
        <a:lstStyle/>
        <a:p>
          <a:endParaRPr lang="en-US"/>
        </a:p>
      </dgm:t>
    </dgm:pt>
    <dgm:pt modelId="{DF00040C-AB67-4D43-B520-7E02E511DCB9}" type="sibTrans" cxnId="{4EE02A3D-8F83-4292-A026-1515ED03FF36}">
      <dgm:prSet/>
      <dgm:spPr/>
      <dgm:t>
        <a:bodyPr/>
        <a:lstStyle/>
        <a:p>
          <a:endParaRPr lang="en-US"/>
        </a:p>
      </dgm:t>
    </dgm:pt>
    <dgm:pt modelId="{CACC7C31-0A19-4B77-8109-9AAB9EC25D20}">
      <dgm:prSet phldrT="[Text]" custT="1"/>
      <dgm:spPr/>
      <dgm:t>
        <a:bodyPr/>
        <a:lstStyle/>
        <a:p>
          <a:pPr algn="l"/>
          <a:r>
            <a:rPr lang="sr-Cyrl-RS" sz="1400" dirty="0"/>
            <a:t>Започети пројекти из ранијих година</a:t>
          </a:r>
          <a:endParaRPr lang="en-US" sz="1400" dirty="0"/>
        </a:p>
      </dgm:t>
    </dgm:pt>
    <dgm:pt modelId="{F68F9F1A-A0AC-4627-BB76-A21CB9C16ACA}" type="parTrans" cxnId="{C3F3E9EA-BE7C-42FA-A974-B6909D195A40}">
      <dgm:prSet/>
      <dgm:spPr/>
      <dgm:t>
        <a:bodyPr/>
        <a:lstStyle/>
        <a:p>
          <a:endParaRPr lang="en-US"/>
        </a:p>
      </dgm:t>
    </dgm:pt>
    <dgm:pt modelId="{D22C3584-0D16-4A12-B343-F9C335256014}" type="sibTrans" cxnId="{C3F3E9EA-BE7C-42FA-A974-B6909D195A40}">
      <dgm:prSet/>
      <dgm:spPr/>
      <dgm:t>
        <a:bodyPr/>
        <a:lstStyle/>
        <a:p>
          <a:endParaRPr lang="en-US"/>
        </a:p>
      </dgm:t>
    </dgm:pt>
    <dgm:pt modelId="{24C9F698-7D4E-4709-8117-FB7CF1BB6ECA}">
      <dgm:prSet phldrT="[Text]" custT="1"/>
      <dgm:spPr/>
      <dgm:t>
        <a:bodyPr/>
        <a:lstStyle/>
        <a:p>
          <a:pPr algn="l"/>
          <a:r>
            <a:rPr lang="sr-Cyrl-RS" sz="1400" dirty="0"/>
            <a:t>Остварење прошлогодишњег буџета</a:t>
          </a:r>
          <a:endParaRPr lang="en-US" sz="1400" dirty="0"/>
        </a:p>
      </dgm:t>
    </dgm:pt>
    <dgm:pt modelId="{B764CED6-B38C-4590-855F-1F4460EB1A27}" type="parTrans" cxnId="{04C92B63-107A-49B7-9300-E9098DE5DF6A}">
      <dgm:prSet/>
      <dgm:spPr/>
      <dgm:t>
        <a:bodyPr/>
        <a:lstStyle/>
        <a:p>
          <a:endParaRPr lang="en-US"/>
        </a:p>
      </dgm:t>
    </dgm:pt>
    <dgm:pt modelId="{F823D820-3815-46B0-8D53-E3C09C351FFB}" type="sibTrans" cxnId="{04C92B63-107A-49B7-9300-E9098DE5DF6A}">
      <dgm:prSet/>
      <dgm:spPr/>
      <dgm:t>
        <a:bodyPr/>
        <a:lstStyle/>
        <a:p>
          <a:endParaRPr lang="en-US"/>
        </a:p>
      </dgm:t>
    </dgm:pt>
    <dgm:pt modelId="{25DAE38A-FD8C-46C3-B34D-A50FB369E7DF}" type="pres">
      <dgm:prSet presAssocID="{0E2CB039-CC31-48A4-8156-6B36281AE8EC}" presName="Name0" presStyleCnt="0">
        <dgm:presLayoutVars>
          <dgm:chPref val="1"/>
          <dgm:dir/>
          <dgm:animOne val="branch"/>
          <dgm:animLvl val="lvl"/>
          <dgm:resizeHandles val="exact"/>
        </dgm:presLayoutVars>
      </dgm:prSet>
      <dgm:spPr/>
      <dgm:t>
        <a:bodyPr/>
        <a:lstStyle/>
        <a:p>
          <a:endParaRPr lang="sr-Latn-RS"/>
        </a:p>
      </dgm:t>
    </dgm:pt>
    <dgm:pt modelId="{CB26C9DD-3124-450D-81B6-4B010B30C520}" type="pres">
      <dgm:prSet presAssocID="{00360BBF-6709-42DA-A6DE-B8193ABE792F}" presName="root1" presStyleCnt="0"/>
      <dgm:spPr/>
    </dgm:pt>
    <dgm:pt modelId="{D1C52863-34A6-4E04-9740-6E0567681A8F}" type="pres">
      <dgm:prSet presAssocID="{00360BBF-6709-42DA-A6DE-B8193ABE792F}" presName="LevelOneTextNode" presStyleLbl="node0" presStyleIdx="0" presStyleCnt="1" custScaleX="183914" custScaleY="90176">
        <dgm:presLayoutVars>
          <dgm:chPref val="3"/>
        </dgm:presLayoutVars>
      </dgm:prSet>
      <dgm:spPr/>
      <dgm:t>
        <a:bodyPr/>
        <a:lstStyle/>
        <a:p>
          <a:endParaRPr lang="sr-Latn-RS"/>
        </a:p>
      </dgm:t>
    </dgm:pt>
    <dgm:pt modelId="{CFBE3A7D-7CD3-413D-AA64-9100FA79E8D0}" type="pres">
      <dgm:prSet presAssocID="{00360BBF-6709-42DA-A6DE-B8193ABE792F}" presName="level2hierChild" presStyleCnt="0"/>
      <dgm:spPr/>
    </dgm:pt>
    <dgm:pt modelId="{25CF5DCC-0AE9-4D09-ABC1-8BE4D97FDFCB}" type="pres">
      <dgm:prSet presAssocID="{F2167233-387A-4C2A-92FA-201B800AF2E5}" presName="conn2-1" presStyleLbl="parChTrans1D2" presStyleIdx="0" presStyleCnt="5"/>
      <dgm:spPr/>
      <dgm:t>
        <a:bodyPr/>
        <a:lstStyle/>
        <a:p>
          <a:endParaRPr lang="sr-Latn-RS"/>
        </a:p>
      </dgm:t>
    </dgm:pt>
    <dgm:pt modelId="{61AA8207-A6A4-4905-9FD1-93C90724B340}" type="pres">
      <dgm:prSet presAssocID="{F2167233-387A-4C2A-92FA-201B800AF2E5}" presName="connTx" presStyleLbl="parChTrans1D2" presStyleIdx="0" presStyleCnt="5"/>
      <dgm:spPr/>
      <dgm:t>
        <a:bodyPr/>
        <a:lstStyle/>
        <a:p>
          <a:endParaRPr lang="sr-Latn-RS"/>
        </a:p>
      </dgm:t>
    </dgm:pt>
    <dgm:pt modelId="{E4E2AF43-D45C-43E2-8E5A-8B4F8328AA50}" type="pres">
      <dgm:prSet presAssocID="{0150A799-C83B-499D-BB9F-10C758CEFD9B}" presName="root2" presStyleCnt="0"/>
      <dgm:spPr/>
    </dgm:pt>
    <dgm:pt modelId="{AD67EDBF-32B4-495C-A262-4812FBE80932}" type="pres">
      <dgm:prSet presAssocID="{0150A799-C83B-499D-BB9F-10C758CEFD9B}" presName="LevelTwoTextNode" presStyleLbl="node2" presStyleIdx="0" presStyleCnt="5" custScaleX="189790" custScaleY="230123" custLinFactNeighborX="924" custLinFactNeighborY="6005">
        <dgm:presLayoutVars>
          <dgm:chPref val="3"/>
        </dgm:presLayoutVars>
      </dgm:prSet>
      <dgm:spPr/>
      <dgm:t>
        <a:bodyPr/>
        <a:lstStyle/>
        <a:p>
          <a:endParaRPr lang="sr-Latn-RS"/>
        </a:p>
      </dgm:t>
    </dgm:pt>
    <dgm:pt modelId="{BD88E36A-E711-4840-AED6-01651340FCD0}" type="pres">
      <dgm:prSet presAssocID="{0150A799-C83B-499D-BB9F-10C758CEFD9B}" presName="level3hierChild" presStyleCnt="0"/>
      <dgm:spPr/>
    </dgm:pt>
    <dgm:pt modelId="{F1903401-CDA9-4777-A04C-F19A89F110A0}" type="pres">
      <dgm:prSet presAssocID="{346E9DC4-0947-473F-AED9-9AECED92978F}" presName="conn2-1" presStyleLbl="parChTrans1D2" presStyleIdx="1" presStyleCnt="5"/>
      <dgm:spPr/>
      <dgm:t>
        <a:bodyPr/>
        <a:lstStyle/>
        <a:p>
          <a:endParaRPr lang="sr-Latn-RS"/>
        </a:p>
      </dgm:t>
    </dgm:pt>
    <dgm:pt modelId="{D23E054D-0742-441B-9D09-9EB576968A6E}" type="pres">
      <dgm:prSet presAssocID="{346E9DC4-0947-473F-AED9-9AECED92978F}" presName="connTx" presStyleLbl="parChTrans1D2" presStyleIdx="1" presStyleCnt="5"/>
      <dgm:spPr/>
      <dgm:t>
        <a:bodyPr/>
        <a:lstStyle/>
        <a:p>
          <a:endParaRPr lang="sr-Latn-RS"/>
        </a:p>
      </dgm:t>
    </dgm:pt>
    <dgm:pt modelId="{145ADC9F-A830-493F-9981-28A949B5D57E}" type="pres">
      <dgm:prSet presAssocID="{DA59984A-EA45-43D5-8622-7135015E39DC}" presName="root2" presStyleCnt="0"/>
      <dgm:spPr/>
    </dgm:pt>
    <dgm:pt modelId="{A288E7CD-845A-4B30-8D9E-0FCFF4059FF8}" type="pres">
      <dgm:prSet presAssocID="{DA59984A-EA45-43D5-8622-7135015E39DC}" presName="LevelTwoTextNode" presStyleLbl="node2" presStyleIdx="1" presStyleCnt="5" custScaleX="188329" custScaleY="95383">
        <dgm:presLayoutVars>
          <dgm:chPref val="3"/>
        </dgm:presLayoutVars>
      </dgm:prSet>
      <dgm:spPr/>
      <dgm:t>
        <a:bodyPr/>
        <a:lstStyle/>
        <a:p>
          <a:endParaRPr lang="sr-Latn-RS"/>
        </a:p>
      </dgm:t>
    </dgm:pt>
    <dgm:pt modelId="{8AF56EA1-EF0C-41F7-A64B-4E0DC746E609}" type="pres">
      <dgm:prSet presAssocID="{DA59984A-EA45-43D5-8622-7135015E39DC}" presName="level3hierChild" presStyleCnt="0"/>
      <dgm:spPr/>
    </dgm:pt>
    <dgm:pt modelId="{531482B3-13DA-4E77-8EF9-7A508768A321}" type="pres">
      <dgm:prSet presAssocID="{9324F21A-CF22-404B-991C-F0FAD04F1E1A}" presName="conn2-1" presStyleLbl="parChTrans1D2" presStyleIdx="2" presStyleCnt="5"/>
      <dgm:spPr/>
      <dgm:t>
        <a:bodyPr/>
        <a:lstStyle/>
        <a:p>
          <a:endParaRPr lang="sr-Latn-RS"/>
        </a:p>
      </dgm:t>
    </dgm:pt>
    <dgm:pt modelId="{92BF821D-14E3-40BB-B3C5-212A94A9CA22}" type="pres">
      <dgm:prSet presAssocID="{9324F21A-CF22-404B-991C-F0FAD04F1E1A}" presName="connTx" presStyleLbl="parChTrans1D2" presStyleIdx="2" presStyleCnt="5"/>
      <dgm:spPr/>
      <dgm:t>
        <a:bodyPr/>
        <a:lstStyle/>
        <a:p>
          <a:endParaRPr lang="sr-Latn-RS"/>
        </a:p>
      </dgm:t>
    </dgm:pt>
    <dgm:pt modelId="{CB322892-7746-46FA-9A5A-A13AAAB16AEB}" type="pres">
      <dgm:prSet presAssocID="{12F72430-90C8-46E7-9363-A8933111BAFD}" presName="root2" presStyleCnt="0"/>
      <dgm:spPr/>
    </dgm:pt>
    <dgm:pt modelId="{573F9BF2-AC82-43FC-A361-118085DB3D65}" type="pres">
      <dgm:prSet presAssocID="{12F72430-90C8-46E7-9363-A8933111BAFD}" presName="LevelTwoTextNode" presStyleLbl="node2" presStyleIdx="2" presStyleCnt="5" custScaleX="188642" custScaleY="48152">
        <dgm:presLayoutVars>
          <dgm:chPref val="3"/>
        </dgm:presLayoutVars>
      </dgm:prSet>
      <dgm:spPr/>
      <dgm:t>
        <a:bodyPr/>
        <a:lstStyle/>
        <a:p>
          <a:endParaRPr lang="sr-Latn-RS"/>
        </a:p>
      </dgm:t>
    </dgm:pt>
    <dgm:pt modelId="{83F1B72F-BD92-4E4B-8B73-2DBC7440818F}" type="pres">
      <dgm:prSet presAssocID="{12F72430-90C8-46E7-9363-A8933111BAFD}" presName="level3hierChild" presStyleCnt="0"/>
      <dgm:spPr/>
    </dgm:pt>
    <dgm:pt modelId="{EE8B77DA-77C5-46AD-80A2-BD307CFE9F0A}" type="pres">
      <dgm:prSet presAssocID="{F68F9F1A-A0AC-4627-BB76-A21CB9C16ACA}" presName="conn2-1" presStyleLbl="parChTrans1D2" presStyleIdx="3" presStyleCnt="5"/>
      <dgm:spPr/>
      <dgm:t>
        <a:bodyPr/>
        <a:lstStyle/>
        <a:p>
          <a:endParaRPr lang="sr-Latn-RS"/>
        </a:p>
      </dgm:t>
    </dgm:pt>
    <dgm:pt modelId="{7E8E6685-0078-4B86-BC52-3A0FBAF76686}" type="pres">
      <dgm:prSet presAssocID="{F68F9F1A-A0AC-4627-BB76-A21CB9C16ACA}" presName="connTx" presStyleLbl="parChTrans1D2" presStyleIdx="3" presStyleCnt="5"/>
      <dgm:spPr/>
      <dgm:t>
        <a:bodyPr/>
        <a:lstStyle/>
        <a:p>
          <a:endParaRPr lang="sr-Latn-RS"/>
        </a:p>
      </dgm:t>
    </dgm:pt>
    <dgm:pt modelId="{4C9B0C12-D40F-4085-B321-C72DDFDB9D14}" type="pres">
      <dgm:prSet presAssocID="{CACC7C31-0A19-4B77-8109-9AAB9EC25D20}" presName="root2" presStyleCnt="0"/>
      <dgm:spPr/>
    </dgm:pt>
    <dgm:pt modelId="{B2DE3A8A-BA09-499F-9C72-0630724E4538}" type="pres">
      <dgm:prSet presAssocID="{CACC7C31-0A19-4B77-8109-9AAB9EC25D20}" presName="LevelTwoTextNode" presStyleLbl="node2" presStyleIdx="3" presStyleCnt="5" custScaleX="188676" custScaleY="48056">
        <dgm:presLayoutVars>
          <dgm:chPref val="3"/>
        </dgm:presLayoutVars>
      </dgm:prSet>
      <dgm:spPr/>
      <dgm:t>
        <a:bodyPr/>
        <a:lstStyle/>
        <a:p>
          <a:endParaRPr lang="sr-Latn-RS"/>
        </a:p>
      </dgm:t>
    </dgm:pt>
    <dgm:pt modelId="{225055FE-8B42-4143-ADD3-8E6B554691DD}" type="pres">
      <dgm:prSet presAssocID="{CACC7C31-0A19-4B77-8109-9AAB9EC25D20}" presName="level3hierChild" presStyleCnt="0"/>
      <dgm:spPr/>
    </dgm:pt>
    <dgm:pt modelId="{69201674-1235-4FA7-9CBC-B675F6713E38}" type="pres">
      <dgm:prSet presAssocID="{B764CED6-B38C-4590-855F-1F4460EB1A27}" presName="conn2-1" presStyleLbl="parChTrans1D2" presStyleIdx="4" presStyleCnt="5"/>
      <dgm:spPr/>
      <dgm:t>
        <a:bodyPr/>
        <a:lstStyle/>
        <a:p>
          <a:endParaRPr lang="sr-Latn-RS"/>
        </a:p>
      </dgm:t>
    </dgm:pt>
    <dgm:pt modelId="{EE9BE54A-48D2-43A6-AD4C-394C0EDDA292}" type="pres">
      <dgm:prSet presAssocID="{B764CED6-B38C-4590-855F-1F4460EB1A27}" presName="connTx" presStyleLbl="parChTrans1D2" presStyleIdx="4" presStyleCnt="5"/>
      <dgm:spPr/>
      <dgm:t>
        <a:bodyPr/>
        <a:lstStyle/>
        <a:p>
          <a:endParaRPr lang="sr-Latn-RS"/>
        </a:p>
      </dgm:t>
    </dgm:pt>
    <dgm:pt modelId="{991F253B-0E4F-40EA-A604-E0113D6B712C}" type="pres">
      <dgm:prSet presAssocID="{24C9F698-7D4E-4709-8117-FB7CF1BB6ECA}" presName="root2" presStyleCnt="0"/>
      <dgm:spPr/>
    </dgm:pt>
    <dgm:pt modelId="{94F14A6F-3CD0-4A17-88D3-6F4D0EB2D4E6}" type="pres">
      <dgm:prSet presAssocID="{24C9F698-7D4E-4709-8117-FB7CF1BB6ECA}" presName="LevelTwoTextNode" presStyleLbl="node2" presStyleIdx="4" presStyleCnt="5" custScaleX="189623" custScaleY="49763">
        <dgm:presLayoutVars>
          <dgm:chPref val="3"/>
        </dgm:presLayoutVars>
      </dgm:prSet>
      <dgm:spPr/>
      <dgm:t>
        <a:bodyPr/>
        <a:lstStyle/>
        <a:p>
          <a:endParaRPr lang="sr-Latn-RS"/>
        </a:p>
      </dgm:t>
    </dgm:pt>
    <dgm:pt modelId="{29A4DBB5-5792-469E-B23C-2F896481FC4D}" type="pres">
      <dgm:prSet presAssocID="{24C9F698-7D4E-4709-8117-FB7CF1BB6ECA}" presName="level3hierChild" presStyleCnt="0"/>
      <dgm:spPr/>
    </dgm:pt>
  </dgm:ptLst>
  <dgm:cxnLst>
    <dgm:cxn modelId="{EBEF4ADE-627A-4970-BBED-45B55431C879}" type="presOf" srcId="{F68F9F1A-A0AC-4627-BB76-A21CB9C16ACA}" destId="{EE8B77DA-77C5-46AD-80A2-BD307CFE9F0A}" srcOrd="0" destOrd="0" presId="urn:microsoft.com/office/officeart/2008/layout/HorizontalMultiLevelHierarchy"/>
    <dgm:cxn modelId="{576C8ACB-F866-4817-A9DB-50D6A32736E8}" type="presOf" srcId="{F68F9F1A-A0AC-4627-BB76-A21CB9C16ACA}" destId="{7E8E6685-0078-4B86-BC52-3A0FBAF76686}" srcOrd="1" destOrd="0" presId="urn:microsoft.com/office/officeart/2008/layout/HorizontalMultiLevelHierarchy"/>
    <dgm:cxn modelId="{D638D777-8D10-48F2-B9D8-6C3134F26FF3}" type="presOf" srcId="{00360BBF-6709-42DA-A6DE-B8193ABE792F}" destId="{D1C52863-34A6-4E04-9740-6E0567681A8F}" srcOrd="0" destOrd="0" presId="urn:microsoft.com/office/officeart/2008/layout/HorizontalMultiLevelHierarchy"/>
    <dgm:cxn modelId="{E5279A4E-EE6C-4FFB-B246-5E27296AFE3A}" type="presOf" srcId="{12F72430-90C8-46E7-9363-A8933111BAFD}" destId="{573F9BF2-AC82-43FC-A361-118085DB3D65}" srcOrd="0" destOrd="0" presId="urn:microsoft.com/office/officeart/2008/layout/HorizontalMultiLevelHierarchy"/>
    <dgm:cxn modelId="{04C92B63-107A-49B7-9300-E9098DE5DF6A}" srcId="{00360BBF-6709-42DA-A6DE-B8193ABE792F}" destId="{24C9F698-7D4E-4709-8117-FB7CF1BB6ECA}" srcOrd="4" destOrd="0" parTransId="{B764CED6-B38C-4590-855F-1F4460EB1A27}" sibTransId="{F823D820-3815-46B0-8D53-E3C09C351FFB}"/>
    <dgm:cxn modelId="{34283C31-8592-4422-A1A3-73AB4C9D03AC}" type="presOf" srcId="{346E9DC4-0947-473F-AED9-9AECED92978F}" destId="{F1903401-CDA9-4777-A04C-F19A89F110A0}" srcOrd="0" destOrd="0" presId="urn:microsoft.com/office/officeart/2008/layout/HorizontalMultiLevelHierarchy"/>
    <dgm:cxn modelId="{E2BD27D4-DAC4-4519-8D15-C28EE4B2AB17}" type="presOf" srcId="{CACC7C31-0A19-4B77-8109-9AAB9EC25D20}" destId="{B2DE3A8A-BA09-499F-9C72-0630724E4538}" srcOrd="0" destOrd="0" presId="urn:microsoft.com/office/officeart/2008/layout/HorizontalMultiLevelHierarchy"/>
    <dgm:cxn modelId="{296FDAD7-32B9-4AA6-AB43-27535B1CEDA1}" type="presOf" srcId="{B764CED6-B38C-4590-855F-1F4460EB1A27}" destId="{EE9BE54A-48D2-43A6-AD4C-394C0EDDA292}" srcOrd="1" destOrd="0" presId="urn:microsoft.com/office/officeart/2008/layout/HorizontalMultiLevelHierarchy"/>
    <dgm:cxn modelId="{95AB8CFE-8FB4-44AD-859A-6210B1783C5C}" type="presOf" srcId="{0E2CB039-CC31-48A4-8156-6B36281AE8EC}" destId="{25DAE38A-FD8C-46C3-B34D-A50FB369E7DF}" srcOrd="0" destOrd="0" presId="urn:microsoft.com/office/officeart/2008/layout/HorizontalMultiLevelHierarchy"/>
    <dgm:cxn modelId="{FB5A4DD2-91D2-40A1-813C-E41EC57616AE}" type="presOf" srcId="{B764CED6-B38C-4590-855F-1F4460EB1A27}" destId="{69201674-1235-4FA7-9CBC-B675F6713E38}" srcOrd="0" destOrd="0" presId="urn:microsoft.com/office/officeart/2008/layout/HorizontalMultiLevelHierarchy"/>
    <dgm:cxn modelId="{5F3E36FB-962E-4D75-AA46-DDFDEC90684F}" type="presOf" srcId="{9324F21A-CF22-404B-991C-F0FAD04F1E1A}" destId="{531482B3-13DA-4E77-8EF9-7A508768A321}" srcOrd="0" destOrd="0" presId="urn:microsoft.com/office/officeart/2008/layout/HorizontalMultiLevelHierarchy"/>
    <dgm:cxn modelId="{4EE02A3D-8F83-4292-A026-1515ED03FF36}" srcId="{00360BBF-6709-42DA-A6DE-B8193ABE792F}" destId="{12F72430-90C8-46E7-9363-A8933111BAFD}" srcOrd="2" destOrd="0" parTransId="{9324F21A-CF22-404B-991C-F0FAD04F1E1A}" sibTransId="{DF00040C-AB67-4D43-B520-7E02E511DCB9}"/>
    <dgm:cxn modelId="{C39D5786-DF54-4F2D-BB08-544A5A89AC42}" type="presOf" srcId="{DA59984A-EA45-43D5-8622-7135015E39DC}" destId="{A288E7CD-845A-4B30-8D9E-0FCFF4059FF8}" srcOrd="0" destOrd="0" presId="urn:microsoft.com/office/officeart/2008/layout/HorizontalMultiLevelHierarchy"/>
    <dgm:cxn modelId="{40388A68-B94C-4A35-8C64-05C5C0A60913}" type="presOf" srcId="{F2167233-387A-4C2A-92FA-201B800AF2E5}" destId="{61AA8207-A6A4-4905-9FD1-93C90724B340}" srcOrd="1" destOrd="0" presId="urn:microsoft.com/office/officeart/2008/layout/HorizontalMultiLevelHierarchy"/>
    <dgm:cxn modelId="{01BF0D4B-39BD-418F-9FD8-FA1BCFA1191B}" type="presOf" srcId="{0150A799-C83B-499D-BB9F-10C758CEFD9B}" destId="{AD67EDBF-32B4-495C-A262-4812FBE80932}" srcOrd="0" destOrd="0" presId="urn:microsoft.com/office/officeart/2008/layout/HorizontalMultiLevelHierarchy"/>
    <dgm:cxn modelId="{5CB019DC-D02B-4F72-8799-DCEC8949294E}" srcId="{00360BBF-6709-42DA-A6DE-B8193ABE792F}" destId="{DA59984A-EA45-43D5-8622-7135015E39DC}" srcOrd="1" destOrd="0" parTransId="{346E9DC4-0947-473F-AED9-9AECED92978F}" sibTransId="{518CC24E-4035-4B8A-A82C-EA8D78A041FF}"/>
    <dgm:cxn modelId="{9435DEE7-B833-45BD-8BAB-C370E3ADA3A3}" type="presOf" srcId="{F2167233-387A-4C2A-92FA-201B800AF2E5}" destId="{25CF5DCC-0AE9-4D09-ABC1-8BE4D97FDFCB}" srcOrd="0" destOrd="0" presId="urn:microsoft.com/office/officeart/2008/layout/HorizontalMultiLevelHierarchy"/>
    <dgm:cxn modelId="{CFDBCFE1-4797-458E-A0CF-256D1699DCBD}" srcId="{0E2CB039-CC31-48A4-8156-6B36281AE8EC}" destId="{00360BBF-6709-42DA-A6DE-B8193ABE792F}" srcOrd="0" destOrd="0" parTransId="{F529A454-219A-454C-B138-14C3B361B39F}" sibTransId="{B5AC9C0B-1D20-4957-A866-89ED18231A73}"/>
    <dgm:cxn modelId="{2C85DAA3-D0FC-43CA-9B0A-F73BC8EBF88D}" type="presOf" srcId="{9324F21A-CF22-404B-991C-F0FAD04F1E1A}" destId="{92BF821D-14E3-40BB-B3C5-212A94A9CA22}" srcOrd="1" destOrd="0" presId="urn:microsoft.com/office/officeart/2008/layout/HorizontalMultiLevelHierarchy"/>
    <dgm:cxn modelId="{2258ECB3-705E-4310-8AB9-ADAE767310BF}" srcId="{00360BBF-6709-42DA-A6DE-B8193ABE792F}" destId="{0150A799-C83B-499D-BB9F-10C758CEFD9B}" srcOrd="0" destOrd="0" parTransId="{F2167233-387A-4C2A-92FA-201B800AF2E5}" sibTransId="{C4F81D71-55D6-477B-91FF-B7E8CDA27FA4}"/>
    <dgm:cxn modelId="{54DF95BD-B55C-478B-B176-94F45C467DEA}" type="presOf" srcId="{24C9F698-7D4E-4709-8117-FB7CF1BB6ECA}" destId="{94F14A6F-3CD0-4A17-88D3-6F4D0EB2D4E6}" srcOrd="0" destOrd="0" presId="urn:microsoft.com/office/officeart/2008/layout/HorizontalMultiLevelHierarchy"/>
    <dgm:cxn modelId="{200F0BB4-194A-4F9E-8035-F09C349D5691}" type="presOf" srcId="{346E9DC4-0947-473F-AED9-9AECED92978F}" destId="{D23E054D-0742-441B-9D09-9EB576968A6E}" srcOrd="1" destOrd="0" presId="urn:microsoft.com/office/officeart/2008/layout/HorizontalMultiLevelHierarchy"/>
    <dgm:cxn modelId="{C3F3E9EA-BE7C-42FA-A974-B6909D195A40}" srcId="{00360BBF-6709-42DA-A6DE-B8193ABE792F}" destId="{CACC7C31-0A19-4B77-8109-9AAB9EC25D20}" srcOrd="3" destOrd="0" parTransId="{F68F9F1A-A0AC-4627-BB76-A21CB9C16ACA}" sibTransId="{D22C3584-0D16-4A12-B343-F9C335256014}"/>
    <dgm:cxn modelId="{F43F3809-C85D-45B0-8B1F-A48A2240F7FD}" type="presParOf" srcId="{25DAE38A-FD8C-46C3-B34D-A50FB369E7DF}" destId="{CB26C9DD-3124-450D-81B6-4B010B30C520}" srcOrd="0" destOrd="0" presId="urn:microsoft.com/office/officeart/2008/layout/HorizontalMultiLevelHierarchy"/>
    <dgm:cxn modelId="{2944E46B-0331-4BCB-A798-32B203C58265}" type="presParOf" srcId="{CB26C9DD-3124-450D-81B6-4B010B30C520}" destId="{D1C52863-34A6-4E04-9740-6E0567681A8F}" srcOrd="0" destOrd="0" presId="urn:microsoft.com/office/officeart/2008/layout/HorizontalMultiLevelHierarchy"/>
    <dgm:cxn modelId="{F2729F2A-A943-4A2C-87AA-9EA209FBF982}" type="presParOf" srcId="{CB26C9DD-3124-450D-81B6-4B010B30C520}" destId="{CFBE3A7D-7CD3-413D-AA64-9100FA79E8D0}" srcOrd="1" destOrd="0" presId="urn:microsoft.com/office/officeart/2008/layout/HorizontalMultiLevelHierarchy"/>
    <dgm:cxn modelId="{BEF379DB-5DFA-4386-AFDB-5F4C6BAEF77C}" type="presParOf" srcId="{CFBE3A7D-7CD3-413D-AA64-9100FA79E8D0}" destId="{25CF5DCC-0AE9-4D09-ABC1-8BE4D97FDFCB}" srcOrd="0" destOrd="0" presId="urn:microsoft.com/office/officeart/2008/layout/HorizontalMultiLevelHierarchy"/>
    <dgm:cxn modelId="{6B6EE897-CB21-494F-A275-3F65B2330CD8}" type="presParOf" srcId="{25CF5DCC-0AE9-4D09-ABC1-8BE4D97FDFCB}" destId="{61AA8207-A6A4-4905-9FD1-93C90724B340}" srcOrd="0" destOrd="0" presId="urn:microsoft.com/office/officeart/2008/layout/HorizontalMultiLevelHierarchy"/>
    <dgm:cxn modelId="{71C16420-94D0-4C4D-8826-0C65D893AC5A}" type="presParOf" srcId="{CFBE3A7D-7CD3-413D-AA64-9100FA79E8D0}" destId="{E4E2AF43-D45C-43E2-8E5A-8B4F8328AA50}" srcOrd="1" destOrd="0" presId="urn:microsoft.com/office/officeart/2008/layout/HorizontalMultiLevelHierarchy"/>
    <dgm:cxn modelId="{BF712BFE-C950-41CA-87C5-31BDD02EDEE5}" type="presParOf" srcId="{E4E2AF43-D45C-43E2-8E5A-8B4F8328AA50}" destId="{AD67EDBF-32B4-495C-A262-4812FBE80932}" srcOrd="0" destOrd="0" presId="urn:microsoft.com/office/officeart/2008/layout/HorizontalMultiLevelHierarchy"/>
    <dgm:cxn modelId="{7147CEBD-6915-4195-841E-7CD7DE6F33E4}" type="presParOf" srcId="{E4E2AF43-D45C-43E2-8E5A-8B4F8328AA50}" destId="{BD88E36A-E711-4840-AED6-01651340FCD0}" srcOrd="1" destOrd="0" presId="urn:microsoft.com/office/officeart/2008/layout/HorizontalMultiLevelHierarchy"/>
    <dgm:cxn modelId="{0A8A22A4-4EDA-4689-B0A9-1198A9E56F06}" type="presParOf" srcId="{CFBE3A7D-7CD3-413D-AA64-9100FA79E8D0}" destId="{F1903401-CDA9-4777-A04C-F19A89F110A0}" srcOrd="2" destOrd="0" presId="urn:microsoft.com/office/officeart/2008/layout/HorizontalMultiLevelHierarchy"/>
    <dgm:cxn modelId="{933306AF-1DFB-4BB3-9D7E-EFC678BAAB07}" type="presParOf" srcId="{F1903401-CDA9-4777-A04C-F19A89F110A0}" destId="{D23E054D-0742-441B-9D09-9EB576968A6E}" srcOrd="0" destOrd="0" presId="urn:microsoft.com/office/officeart/2008/layout/HorizontalMultiLevelHierarchy"/>
    <dgm:cxn modelId="{5944B083-DBD5-40A0-A7C2-97EE7928F409}" type="presParOf" srcId="{CFBE3A7D-7CD3-413D-AA64-9100FA79E8D0}" destId="{145ADC9F-A830-493F-9981-28A949B5D57E}" srcOrd="3" destOrd="0" presId="urn:microsoft.com/office/officeart/2008/layout/HorizontalMultiLevelHierarchy"/>
    <dgm:cxn modelId="{0CA230BB-4CD5-404C-BE9F-5BC1C225C2EE}" type="presParOf" srcId="{145ADC9F-A830-493F-9981-28A949B5D57E}" destId="{A288E7CD-845A-4B30-8D9E-0FCFF4059FF8}" srcOrd="0" destOrd="0" presId="urn:microsoft.com/office/officeart/2008/layout/HorizontalMultiLevelHierarchy"/>
    <dgm:cxn modelId="{3E6A55AD-4F8D-47D7-9596-9A9228B677C8}" type="presParOf" srcId="{145ADC9F-A830-493F-9981-28A949B5D57E}" destId="{8AF56EA1-EF0C-41F7-A64B-4E0DC746E609}" srcOrd="1" destOrd="0" presId="urn:microsoft.com/office/officeart/2008/layout/HorizontalMultiLevelHierarchy"/>
    <dgm:cxn modelId="{09BC75D1-9083-4561-85C8-75AF4AA86828}" type="presParOf" srcId="{CFBE3A7D-7CD3-413D-AA64-9100FA79E8D0}" destId="{531482B3-13DA-4E77-8EF9-7A508768A321}" srcOrd="4" destOrd="0" presId="urn:microsoft.com/office/officeart/2008/layout/HorizontalMultiLevelHierarchy"/>
    <dgm:cxn modelId="{4EAC49D4-BDB5-4EB2-8578-C2E070F88431}" type="presParOf" srcId="{531482B3-13DA-4E77-8EF9-7A508768A321}" destId="{92BF821D-14E3-40BB-B3C5-212A94A9CA22}" srcOrd="0" destOrd="0" presId="urn:microsoft.com/office/officeart/2008/layout/HorizontalMultiLevelHierarchy"/>
    <dgm:cxn modelId="{D8757985-95D4-41F4-9DDE-14544475857D}" type="presParOf" srcId="{CFBE3A7D-7CD3-413D-AA64-9100FA79E8D0}" destId="{CB322892-7746-46FA-9A5A-A13AAAB16AEB}" srcOrd="5" destOrd="0" presId="urn:microsoft.com/office/officeart/2008/layout/HorizontalMultiLevelHierarchy"/>
    <dgm:cxn modelId="{73C89E73-4139-434D-87AD-ADAD0C59E908}" type="presParOf" srcId="{CB322892-7746-46FA-9A5A-A13AAAB16AEB}" destId="{573F9BF2-AC82-43FC-A361-118085DB3D65}" srcOrd="0" destOrd="0" presId="urn:microsoft.com/office/officeart/2008/layout/HorizontalMultiLevelHierarchy"/>
    <dgm:cxn modelId="{88F62846-FA46-46DD-9A34-88ED39FBC415}" type="presParOf" srcId="{CB322892-7746-46FA-9A5A-A13AAAB16AEB}" destId="{83F1B72F-BD92-4E4B-8B73-2DBC7440818F}" srcOrd="1" destOrd="0" presId="urn:microsoft.com/office/officeart/2008/layout/HorizontalMultiLevelHierarchy"/>
    <dgm:cxn modelId="{8F20CA88-25B3-4493-842E-3AFF0C66C0F8}" type="presParOf" srcId="{CFBE3A7D-7CD3-413D-AA64-9100FA79E8D0}" destId="{EE8B77DA-77C5-46AD-80A2-BD307CFE9F0A}" srcOrd="6" destOrd="0" presId="urn:microsoft.com/office/officeart/2008/layout/HorizontalMultiLevelHierarchy"/>
    <dgm:cxn modelId="{46BD5FA2-135F-4D9F-8AF7-F80EFFC323A9}" type="presParOf" srcId="{EE8B77DA-77C5-46AD-80A2-BD307CFE9F0A}" destId="{7E8E6685-0078-4B86-BC52-3A0FBAF76686}" srcOrd="0" destOrd="0" presId="urn:microsoft.com/office/officeart/2008/layout/HorizontalMultiLevelHierarchy"/>
    <dgm:cxn modelId="{46BBF2DE-5F5D-431F-8623-48417D871D57}" type="presParOf" srcId="{CFBE3A7D-7CD3-413D-AA64-9100FA79E8D0}" destId="{4C9B0C12-D40F-4085-B321-C72DDFDB9D14}" srcOrd="7" destOrd="0" presId="urn:microsoft.com/office/officeart/2008/layout/HorizontalMultiLevelHierarchy"/>
    <dgm:cxn modelId="{7CBD2BF3-D51D-4346-927D-53D4E821F69D}" type="presParOf" srcId="{4C9B0C12-D40F-4085-B321-C72DDFDB9D14}" destId="{B2DE3A8A-BA09-499F-9C72-0630724E4538}" srcOrd="0" destOrd="0" presId="urn:microsoft.com/office/officeart/2008/layout/HorizontalMultiLevelHierarchy"/>
    <dgm:cxn modelId="{39EEF601-0469-429F-A54A-4FBE9BDF5D36}" type="presParOf" srcId="{4C9B0C12-D40F-4085-B321-C72DDFDB9D14}" destId="{225055FE-8B42-4143-ADD3-8E6B554691DD}" srcOrd="1" destOrd="0" presId="urn:microsoft.com/office/officeart/2008/layout/HorizontalMultiLevelHierarchy"/>
    <dgm:cxn modelId="{144FBA39-8477-41EA-916B-954C479349CC}" type="presParOf" srcId="{CFBE3A7D-7CD3-413D-AA64-9100FA79E8D0}" destId="{69201674-1235-4FA7-9CBC-B675F6713E38}" srcOrd="8" destOrd="0" presId="urn:microsoft.com/office/officeart/2008/layout/HorizontalMultiLevelHierarchy"/>
    <dgm:cxn modelId="{92AA3B83-8E15-4435-BF74-F86C5A05BEEA}" type="presParOf" srcId="{69201674-1235-4FA7-9CBC-B675F6713E38}" destId="{EE9BE54A-48D2-43A6-AD4C-394C0EDDA292}" srcOrd="0" destOrd="0" presId="urn:microsoft.com/office/officeart/2008/layout/HorizontalMultiLevelHierarchy"/>
    <dgm:cxn modelId="{C84FC69F-3CC3-4003-801C-5D64B1129CD7}" type="presParOf" srcId="{CFBE3A7D-7CD3-413D-AA64-9100FA79E8D0}" destId="{991F253B-0E4F-40EA-A604-E0113D6B712C}" srcOrd="9" destOrd="0" presId="urn:microsoft.com/office/officeart/2008/layout/HorizontalMultiLevelHierarchy"/>
    <dgm:cxn modelId="{24ABB6DB-8CD6-4C64-8306-CBA70F65EC0F}" type="presParOf" srcId="{991F253B-0E4F-40EA-A604-E0113D6B712C}" destId="{94F14A6F-3CD0-4A17-88D3-6F4D0EB2D4E6}" srcOrd="0" destOrd="0" presId="urn:microsoft.com/office/officeart/2008/layout/HorizontalMultiLevelHierarchy"/>
    <dgm:cxn modelId="{41ACFB4D-7855-49B0-ADAF-C505E803E4F5}" type="presParOf" srcId="{991F253B-0E4F-40EA-A604-E0113D6B712C}" destId="{29A4DBB5-5792-469E-B23C-2F896481FC4D}"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8ECFAC-63B3-40F0-9E03-B31D365E432C}" type="doc">
      <dgm:prSet loTypeId="urn:microsoft.com/office/officeart/2005/8/layout/equation1" loCatId="process" qsTypeId="urn:microsoft.com/office/officeart/2005/8/quickstyle/simple1" qsCatId="simple" csTypeId="urn:microsoft.com/office/officeart/2005/8/colors/colorful4" csCatId="colorful" phldr="1"/>
      <dgm:spPr/>
    </dgm:pt>
    <dgm:pt modelId="{567740A1-931A-404E-B8A7-DCAB60009AEA}">
      <dgm:prSet phldrT="[Text]" custT="1"/>
      <dgm:spPr/>
      <dgm:t>
        <a:bodyPr/>
        <a:lstStyle/>
        <a:p>
          <a:r>
            <a:rPr lang="sr-Cyrl-RS" sz="1300" dirty="0">
              <a:solidFill>
                <a:schemeClr val="bg1"/>
              </a:solidFill>
            </a:rPr>
            <a:t>Укупан буџет града </a:t>
          </a:r>
          <a:r>
            <a:rPr lang="sr-Cyrl-RS" sz="1300" dirty="0" smtClean="0">
              <a:solidFill>
                <a:schemeClr val="bg1"/>
              </a:solidFill>
            </a:rPr>
            <a:t>2.</a:t>
          </a:r>
          <a:r>
            <a:rPr lang="sr-Latn-RS" sz="1300" dirty="0" smtClean="0">
              <a:solidFill>
                <a:schemeClr val="bg1"/>
              </a:solidFill>
            </a:rPr>
            <a:t>216</a:t>
          </a:r>
          <a:r>
            <a:rPr lang="sr-Cyrl-RS" sz="1300" dirty="0" smtClean="0">
              <a:solidFill>
                <a:schemeClr val="bg1"/>
              </a:solidFill>
            </a:rPr>
            <a:t>.</a:t>
          </a:r>
          <a:r>
            <a:rPr lang="sr-Latn-RS" sz="1300" dirty="0" smtClean="0">
              <a:solidFill>
                <a:schemeClr val="bg1"/>
              </a:solidFill>
            </a:rPr>
            <a:t>773</a:t>
          </a:r>
          <a:r>
            <a:rPr lang="sr-Cyrl-RS" sz="1300" dirty="0" smtClean="0">
              <a:solidFill>
                <a:schemeClr val="bg1"/>
              </a:solidFill>
            </a:rPr>
            <a:t>.</a:t>
          </a:r>
          <a:r>
            <a:rPr lang="sr-Latn-RS" sz="1300" dirty="0" smtClean="0">
              <a:solidFill>
                <a:schemeClr val="bg1"/>
              </a:solidFill>
            </a:rPr>
            <a:t>869</a:t>
          </a:r>
          <a:endParaRPr lang="en-US" sz="1300" dirty="0">
            <a:solidFill>
              <a:srgbClr val="FF0000"/>
            </a:solidFill>
          </a:endParaRPr>
        </a:p>
      </dgm:t>
    </dgm:pt>
    <dgm:pt modelId="{0643A071-2AC8-4124-916D-3A8BE5775A6D}" type="parTrans" cxnId="{B1A00774-0D3C-406F-9413-9997B0306F44}">
      <dgm:prSet/>
      <dgm:spPr/>
      <dgm:t>
        <a:bodyPr/>
        <a:lstStyle/>
        <a:p>
          <a:endParaRPr lang="en-US"/>
        </a:p>
      </dgm:t>
    </dgm:pt>
    <dgm:pt modelId="{097825AB-8F2B-4EF3-ABE1-7DCEF8027B99}" type="sibTrans" cxnId="{B1A00774-0D3C-406F-9413-9997B0306F44}">
      <dgm:prSet/>
      <dgm:spPr/>
      <dgm:t>
        <a:bodyPr/>
        <a:lstStyle/>
        <a:p>
          <a:endParaRPr lang="en-US"/>
        </a:p>
      </dgm:t>
    </dgm:pt>
    <dgm:pt modelId="{1F884CF4-1E4C-423F-AE7B-0BAC3D97360D}">
      <dgm:prSet/>
      <dgm:spPr/>
      <dgm:t>
        <a:bodyPr/>
        <a:lstStyle/>
        <a:p>
          <a:r>
            <a:rPr lang="sr-Cyrl-RS" dirty="0"/>
            <a:t>Средства из буџета </a:t>
          </a:r>
          <a:r>
            <a:rPr lang="sr-Cyrl-RS" dirty="0" smtClean="0"/>
            <a:t>града</a:t>
          </a:r>
        </a:p>
        <a:p>
          <a:r>
            <a:rPr lang="en-US" dirty="0" smtClean="0">
              <a:solidFill>
                <a:srgbClr val="FF0000"/>
              </a:solidFill>
            </a:rPr>
            <a:t>2</a:t>
          </a:r>
          <a:r>
            <a:rPr lang="sr-Cyrl-RS" dirty="0" smtClean="0">
              <a:solidFill>
                <a:srgbClr val="FF0000"/>
              </a:solidFill>
            </a:rPr>
            <a:t>.</a:t>
          </a:r>
          <a:r>
            <a:rPr lang="sr-Latn-RS" dirty="0" smtClean="0">
              <a:solidFill>
                <a:srgbClr val="FF0000"/>
              </a:solidFill>
            </a:rPr>
            <a:t>169</a:t>
          </a:r>
          <a:r>
            <a:rPr lang="sr-Cyrl-RS" dirty="0" smtClean="0">
              <a:solidFill>
                <a:srgbClr val="FF0000"/>
              </a:solidFill>
            </a:rPr>
            <a:t>.</a:t>
          </a:r>
          <a:r>
            <a:rPr lang="sr-Latn-RS" dirty="0" smtClean="0">
              <a:solidFill>
                <a:srgbClr val="FF0000"/>
              </a:solidFill>
            </a:rPr>
            <a:t>914</a:t>
          </a:r>
          <a:r>
            <a:rPr lang="sr-Cyrl-RS" dirty="0" smtClean="0">
              <a:solidFill>
                <a:srgbClr val="FF0000"/>
              </a:solidFill>
            </a:rPr>
            <a:t>.</a:t>
          </a:r>
          <a:r>
            <a:rPr lang="sr-Latn-RS" dirty="0" smtClean="0">
              <a:solidFill>
                <a:srgbClr val="FF0000"/>
              </a:solidFill>
            </a:rPr>
            <a:t>420</a:t>
          </a:r>
          <a:endParaRPr lang="en-US" dirty="0">
            <a:solidFill>
              <a:srgbClr val="FF0000"/>
            </a:solidFill>
          </a:endParaRPr>
        </a:p>
      </dgm:t>
    </dgm:pt>
    <dgm:pt modelId="{B54F7004-6983-4114-82DE-5ADF4FEF4D02}" type="parTrans" cxnId="{70C4B168-53EF-4508-8C4E-A3F87A5F97DE}">
      <dgm:prSet/>
      <dgm:spPr/>
      <dgm:t>
        <a:bodyPr/>
        <a:lstStyle/>
        <a:p>
          <a:endParaRPr lang="en-US"/>
        </a:p>
      </dgm:t>
    </dgm:pt>
    <dgm:pt modelId="{1B723845-E0D1-4671-AE0F-32E0821595D7}" type="sibTrans" cxnId="{70C4B168-53EF-4508-8C4E-A3F87A5F97DE}">
      <dgm:prSet/>
      <dgm:spPr/>
      <dgm:t>
        <a:bodyPr/>
        <a:lstStyle/>
        <a:p>
          <a:endParaRPr lang="en-US"/>
        </a:p>
      </dgm:t>
    </dgm:pt>
    <dgm:pt modelId="{258C614E-C25D-47E8-BC69-ECC42BFEC5CC}">
      <dgm:prSet/>
      <dgm:spPr/>
      <dgm:t>
        <a:bodyPr/>
        <a:lstStyle/>
        <a:p>
          <a:r>
            <a:rPr lang="sr-Cyrl-RS" dirty="0"/>
            <a:t>Пренета средства из ранијих година</a:t>
          </a:r>
          <a:r>
            <a:rPr lang="sr-Cyrl-RS" dirty="0">
              <a:solidFill>
                <a:srgbClr val="FF0000"/>
              </a:solidFill>
            </a:rPr>
            <a:t> </a:t>
          </a:r>
          <a:r>
            <a:rPr lang="sr-Latn-RS" dirty="0" smtClean="0">
              <a:solidFill>
                <a:srgbClr val="FF0000"/>
              </a:solidFill>
            </a:rPr>
            <a:t>46</a:t>
          </a:r>
          <a:r>
            <a:rPr lang="sr-Cyrl-RS" dirty="0" smtClean="0">
              <a:solidFill>
                <a:srgbClr val="FF0000"/>
              </a:solidFill>
            </a:rPr>
            <a:t>.</a:t>
          </a:r>
          <a:r>
            <a:rPr lang="sr-Latn-RS" dirty="0" smtClean="0">
              <a:solidFill>
                <a:srgbClr val="FF0000"/>
              </a:solidFill>
            </a:rPr>
            <a:t>859</a:t>
          </a:r>
          <a:r>
            <a:rPr lang="sr-Cyrl-RS" dirty="0" smtClean="0">
              <a:solidFill>
                <a:srgbClr val="FF0000"/>
              </a:solidFill>
            </a:rPr>
            <a:t>.</a:t>
          </a:r>
          <a:r>
            <a:rPr lang="sr-Latn-RS" dirty="0" smtClean="0">
              <a:solidFill>
                <a:srgbClr val="FF0000"/>
              </a:solidFill>
            </a:rPr>
            <a:t>449</a:t>
          </a:r>
          <a:r>
            <a:rPr lang="sr-Cyrl-RS" dirty="0" smtClean="0">
              <a:solidFill>
                <a:srgbClr val="FF0000"/>
              </a:solidFill>
            </a:rPr>
            <a:t> </a:t>
          </a:r>
          <a:endParaRPr lang="en-US" dirty="0">
            <a:solidFill>
              <a:srgbClr val="FF0000"/>
            </a:solidFill>
          </a:endParaRPr>
        </a:p>
      </dgm:t>
    </dgm:pt>
    <dgm:pt modelId="{0EE00226-4F18-428E-857D-BB8AB5FED661}" type="parTrans" cxnId="{9FE065B6-BAF0-45E0-96C4-FBC1763BA102}">
      <dgm:prSet/>
      <dgm:spPr/>
      <dgm:t>
        <a:bodyPr/>
        <a:lstStyle/>
        <a:p>
          <a:endParaRPr lang="en-US"/>
        </a:p>
      </dgm:t>
    </dgm:pt>
    <dgm:pt modelId="{44AA7FFE-EC5D-4B4A-A884-0D1E57526835}" type="sibTrans" cxnId="{9FE065B6-BAF0-45E0-96C4-FBC1763BA102}">
      <dgm:prSet/>
      <dgm:spPr/>
      <dgm:t>
        <a:bodyPr/>
        <a:lstStyle/>
        <a:p>
          <a:endParaRPr lang="en-US"/>
        </a:p>
      </dgm:t>
    </dgm:pt>
    <dgm:pt modelId="{688A0EC4-0F6D-4987-959D-CA5F27B3CF24}" type="pres">
      <dgm:prSet presAssocID="{028ECFAC-63B3-40F0-9E03-B31D365E432C}" presName="linearFlow" presStyleCnt="0">
        <dgm:presLayoutVars>
          <dgm:dir/>
          <dgm:resizeHandles val="exact"/>
        </dgm:presLayoutVars>
      </dgm:prSet>
      <dgm:spPr/>
    </dgm:pt>
    <dgm:pt modelId="{D96E659A-663E-485D-BF89-FD74BE74A5C4}" type="pres">
      <dgm:prSet presAssocID="{1F884CF4-1E4C-423F-AE7B-0BAC3D97360D}" presName="node" presStyleLbl="node1" presStyleIdx="0" presStyleCnt="3">
        <dgm:presLayoutVars>
          <dgm:bulletEnabled val="1"/>
        </dgm:presLayoutVars>
      </dgm:prSet>
      <dgm:spPr/>
      <dgm:t>
        <a:bodyPr/>
        <a:lstStyle/>
        <a:p>
          <a:endParaRPr lang="sr-Latn-RS"/>
        </a:p>
      </dgm:t>
    </dgm:pt>
    <dgm:pt modelId="{BA78071E-3EA3-4945-922C-AE021F34276A}" type="pres">
      <dgm:prSet presAssocID="{1B723845-E0D1-4671-AE0F-32E0821595D7}" presName="spacerL" presStyleCnt="0"/>
      <dgm:spPr/>
    </dgm:pt>
    <dgm:pt modelId="{98F3E7AB-6934-48FA-B82F-FBEAF1B2375D}" type="pres">
      <dgm:prSet presAssocID="{1B723845-E0D1-4671-AE0F-32E0821595D7}" presName="sibTrans" presStyleLbl="sibTrans2D1" presStyleIdx="0" presStyleCnt="2"/>
      <dgm:spPr/>
      <dgm:t>
        <a:bodyPr/>
        <a:lstStyle/>
        <a:p>
          <a:endParaRPr lang="sr-Latn-RS"/>
        </a:p>
      </dgm:t>
    </dgm:pt>
    <dgm:pt modelId="{F9CA65E4-8785-4412-A513-0A2695416EE5}" type="pres">
      <dgm:prSet presAssocID="{1B723845-E0D1-4671-AE0F-32E0821595D7}" presName="spacerR" presStyleCnt="0"/>
      <dgm:spPr/>
    </dgm:pt>
    <dgm:pt modelId="{2F60A798-586E-4E47-B649-25F047F36835}" type="pres">
      <dgm:prSet presAssocID="{258C614E-C25D-47E8-BC69-ECC42BFEC5CC}" presName="node" presStyleLbl="node1" presStyleIdx="1" presStyleCnt="3">
        <dgm:presLayoutVars>
          <dgm:bulletEnabled val="1"/>
        </dgm:presLayoutVars>
      </dgm:prSet>
      <dgm:spPr/>
      <dgm:t>
        <a:bodyPr/>
        <a:lstStyle/>
        <a:p>
          <a:endParaRPr lang="sr-Latn-RS"/>
        </a:p>
      </dgm:t>
    </dgm:pt>
    <dgm:pt modelId="{F90D06A4-272D-4E58-B7CB-EB8C424E859B}" type="pres">
      <dgm:prSet presAssocID="{44AA7FFE-EC5D-4B4A-A884-0D1E57526835}" presName="spacerL" presStyleCnt="0"/>
      <dgm:spPr/>
    </dgm:pt>
    <dgm:pt modelId="{41F09F99-3DCC-47E4-9188-F7D103A1F6E3}" type="pres">
      <dgm:prSet presAssocID="{44AA7FFE-EC5D-4B4A-A884-0D1E57526835}" presName="sibTrans" presStyleLbl="sibTrans2D1" presStyleIdx="1" presStyleCnt="2"/>
      <dgm:spPr/>
      <dgm:t>
        <a:bodyPr/>
        <a:lstStyle/>
        <a:p>
          <a:endParaRPr lang="sr-Latn-RS"/>
        </a:p>
      </dgm:t>
    </dgm:pt>
    <dgm:pt modelId="{F015C141-867A-4124-B290-CA1BB3474B22}" type="pres">
      <dgm:prSet presAssocID="{44AA7FFE-EC5D-4B4A-A884-0D1E57526835}" presName="spacerR" presStyleCnt="0"/>
      <dgm:spPr/>
    </dgm:pt>
    <dgm:pt modelId="{6C1FFF0F-B1A4-4C41-B9D3-30452A0DFA4B}" type="pres">
      <dgm:prSet presAssocID="{567740A1-931A-404E-B8A7-DCAB60009AEA}" presName="node" presStyleLbl="node1" presStyleIdx="2" presStyleCnt="3" custScaleX="130342" custScaleY="84618">
        <dgm:presLayoutVars>
          <dgm:bulletEnabled val="1"/>
        </dgm:presLayoutVars>
      </dgm:prSet>
      <dgm:spPr/>
      <dgm:t>
        <a:bodyPr/>
        <a:lstStyle/>
        <a:p>
          <a:endParaRPr lang="sr-Latn-RS"/>
        </a:p>
      </dgm:t>
    </dgm:pt>
  </dgm:ptLst>
  <dgm:cxnLst>
    <dgm:cxn modelId="{9C6BB78E-EFB3-4041-AD67-F0BF8DC2C140}" type="presOf" srcId="{028ECFAC-63B3-40F0-9E03-B31D365E432C}" destId="{688A0EC4-0F6D-4987-959D-CA5F27B3CF24}" srcOrd="0" destOrd="0" presId="urn:microsoft.com/office/officeart/2005/8/layout/equation1"/>
    <dgm:cxn modelId="{DACDA2EA-2B85-43AD-A796-6061D0417520}" type="presOf" srcId="{258C614E-C25D-47E8-BC69-ECC42BFEC5CC}" destId="{2F60A798-586E-4E47-B649-25F047F36835}" srcOrd="0" destOrd="0" presId="urn:microsoft.com/office/officeart/2005/8/layout/equation1"/>
    <dgm:cxn modelId="{70C4B168-53EF-4508-8C4E-A3F87A5F97DE}" srcId="{028ECFAC-63B3-40F0-9E03-B31D365E432C}" destId="{1F884CF4-1E4C-423F-AE7B-0BAC3D97360D}" srcOrd="0" destOrd="0" parTransId="{B54F7004-6983-4114-82DE-5ADF4FEF4D02}" sibTransId="{1B723845-E0D1-4671-AE0F-32E0821595D7}"/>
    <dgm:cxn modelId="{6B017F2C-2CB9-4751-A7CD-30B8BC98049D}" type="presOf" srcId="{567740A1-931A-404E-B8A7-DCAB60009AEA}" destId="{6C1FFF0F-B1A4-4C41-B9D3-30452A0DFA4B}" srcOrd="0" destOrd="0" presId="urn:microsoft.com/office/officeart/2005/8/layout/equation1"/>
    <dgm:cxn modelId="{A08F9C8E-A0B7-46AA-A78A-8BD9FCF7DFC7}" type="presOf" srcId="{44AA7FFE-EC5D-4B4A-A884-0D1E57526835}" destId="{41F09F99-3DCC-47E4-9188-F7D103A1F6E3}" srcOrd="0" destOrd="0" presId="urn:microsoft.com/office/officeart/2005/8/layout/equation1"/>
    <dgm:cxn modelId="{9FE065B6-BAF0-45E0-96C4-FBC1763BA102}" srcId="{028ECFAC-63B3-40F0-9E03-B31D365E432C}" destId="{258C614E-C25D-47E8-BC69-ECC42BFEC5CC}" srcOrd="1" destOrd="0" parTransId="{0EE00226-4F18-428E-857D-BB8AB5FED661}" sibTransId="{44AA7FFE-EC5D-4B4A-A884-0D1E57526835}"/>
    <dgm:cxn modelId="{AA2B371A-C761-4755-A6F9-5CD00112D7B0}" type="presOf" srcId="{1F884CF4-1E4C-423F-AE7B-0BAC3D97360D}" destId="{D96E659A-663E-485D-BF89-FD74BE74A5C4}" srcOrd="0" destOrd="0" presId="urn:microsoft.com/office/officeart/2005/8/layout/equation1"/>
    <dgm:cxn modelId="{B1A00774-0D3C-406F-9413-9997B0306F44}" srcId="{028ECFAC-63B3-40F0-9E03-B31D365E432C}" destId="{567740A1-931A-404E-B8A7-DCAB60009AEA}" srcOrd="2" destOrd="0" parTransId="{0643A071-2AC8-4124-916D-3A8BE5775A6D}" sibTransId="{097825AB-8F2B-4EF3-ABE1-7DCEF8027B99}"/>
    <dgm:cxn modelId="{19DBA710-EAA7-479A-8FB0-39539DFAF5D1}" type="presOf" srcId="{1B723845-E0D1-4671-AE0F-32E0821595D7}" destId="{98F3E7AB-6934-48FA-B82F-FBEAF1B2375D}" srcOrd="0" destOrd="0" presId="urn:microsoft.com/office/officeart/2005/8/layout/equation1"/>
    <dgm:cxn modelId="{E573888D-F9FB-4FE6-AAF3-F927AA2E6EBC}" type="presParOf" srcId="{688A0EC4-0F6D-4987-959D-CA5F27B3CF24}" destId="{D96E659A-663E-485D-BF89-FD74BE74A5C4}" srcOrd="0" destOrd="0" presId="urn:microsoft.com/office/officeart/2005/8/layout/equation1"/>
    <dgm:cxn modelId="{0D0B0A83-F15C-4526-8464-422DF0C5A916}" type="presParOf" srcId="{688A0EC4-0F6D-4987-959D-CA5F27B3CF24}" destId="{BA78071E-3EA3-4945-922C-AE021F34276A}" srcOrd="1" destOrd="0" presId="urn:microsoft.com/office/officeart/2005/8/layout/equation1"/>
    <dgm:cxn modelId="{F031027E-A6F6-4F40-A5F1-E4A0719687A0}" type="presParOf" srcId="{688A0EC4-0F6D-4987-959D-CA5F27B3CF24}" destId="{98F3E7AB-6934-48FA-B82F-FBEAF1B2375D}" srcOrd="2" destOrd="0" presId="urn:microsoft.com/office/officeart/2005/8/layout/equation1"/>
    <dgm:cxn modelId="{D6E988E9-F5EF-40D2-8011-DD3EEFB6D15B}" type="presParOf" srcId="{688A0EC4-0F6D-4987-959D-CA5F27B3CF24}" destId="{F9CA65E4-8785-4412-A513-0A2695416EE5}" srcOrd="3" destOrd="0" presId="urn:microsoft.com/office/officeart/2005/8/layout/equation1"/>
    <dgm:cxn modelId="{98121E6C-7394-4C4E-90C8-4BCB940CB22B}" type="presParOf" srcId="{688A0EC4-0F6D-4987-959D-CA5F27B3CF24}" destId="{2F60A798-586E-4E47-B649-25F047F36835}" srcOrd="4" destOrd="0" presId="urn:microsoft.com/office/officeart/2005/8/layout/equation1"/>
    <dgm:cxn modelId="{AB91E517-F112-4A52-AF08-CE2E95E6B5F1}" type="presParOf" srcId="{688A0EC4-0F6D-4987-959D-CA5F27B3CF24}" destId="{F90D06A4-272D-4E58-B7CB-EB8C424E859B}" srcOrd="5" destOrd="0" presId="urn:microsoft.com/office/officeart/2005/8/layout/equation1"/>
    <dgm:cxn modelId="{D010658D-E5F6-4983-A1B2-31CA122A0D57}" type="presParOf" srcId="{688A0EC4-0F6D-4987-959D-CA5F27B3CF24}" destId="{41F09F99-3DCC-47E4-9188-F7D103A1F6E3}" srcOrd="6" destOrd="0" presId="urn:microsoft.com/office/officeart/2005/8/layout/equation1"/>
    <dgm:cxn modelId="{3C6341AE-0423-446F-A013-72858729AA3E}" type="presParOf" srcId="{688A0EC4-0F6D-4987-959D-CA5F27B3CF24}" destId="{F015C141-867A-4124-B290-CA1BB3474B22}" srcOrd="7" destOrd="0" presId="urn:microsoft.com/office/officeart/2005/8/layout/equation1"/>
    <dgm:cxn modelId="{E0497DF6-7B98-411C-B02B-83AD89D9A9DD}" type="presParOf" srcId="{688A0EC4-0F6D-4987-959D-CA5F27B3CF24}" destId="{6C1FFF0F-B1A4-4C41-B9D3-30452A0DFA4B}"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1C1FF8-D24B-462D-B13F-4086A7342655}" type="doc">
      <dgm:prSet loTypeId="urn:microsoft.com/office/officeart/2005/8/layout/radial3" loCatId="cycle" qsTypeId="urn:microsoft.com/office/officeart/2005/8/quickstyle/simple5" qsCatId="simple" csTypeId="urn:microsoft.com/office/officeart/2005/8/colors/accent4_5" csCatId="accent4" phldr="1"/>
      <dgm:spPr/>
      <dgm:t>
        <a:bodyPr/>
        <a:lstStyle/>
        <a:p>
          <a:endParaRPr lang="en-US"/>
        </a:p>
      </dgm:t>
    </dgm:pt>
    <dgm:pt modelId="{DB1A1606-130D-4B45-9553-0A0B804495DF}">
      <dgm:prSet phldrT="[Text]"/>
      <dgm:spPr/>
      <dgm:t>
        <a:bodyPr/>
        <a:lstStyle/>
        <a:p>
          <a:pPr algn="ctr"/>
          <a:r>
            <a:rPr lang="sr-Cyrl-RS" dirty="0" smtClean="0"/>
            <a:t>Укупан буџет за 2021. годину </a:t>
          </a:r>
          <a:r>
            <a:rPr lang="sr-Latn-RS" dirty="0" smtClean="0"/>
            <a:t>2</a:t>
          </a:r>
          <a:r>
            <a:rPr lang="sr-Cyrl-RS" dirty="0" smtClean="0"/>
            <a:t>.216.773.869</a:t>
          </a:r>
          <a:r>
            <a:rPr lang="sr-Cyrl-RS" dirty="0" smtClean="0">
              <a:solidFill>
                <a:srgbClr val="FF0000"/>
              </a:solidFill>
            </a:rPr>
            <a:t>    </a:t>
          </a:r>
          <a:r>
            <a:rPr lang="sr-Cyrl-RS" dirty="0" smtClean="0"/>
            <a:t>    </a:t>
          </a:r>
          <a:r>
            <a:rPr lang="sr-Cyrl-RS" dirty="0"/>
            <a:t>динара</a:t>
          </a:r>
          <a:endParaRPr lang="en-US" dirty="0"/>
        </a:p>
      </dgm:t>
    </dgm:pt>
    <dgm:pt modelId="{E71C9696-7619-4519-B8E6-F2196E95C10E}" type="parTrans" cxnId="{8DDA3E00-731C-4A18-9115-B59AF995D68E}">
      <dgm:prSet/>
      <dgm:spPr/>
      <dgm:t>
        <a:bodyPr/>
        <a:lstStyle/>
        <a:p>
          <a:pPr algn="ctr"/>
          <a:endParaRPr lang="en-US"/>
        </a:p>
      </dgm:t>
    </dgm:pt>
    <dgm:pt modelId="{411BF947-09C5-4608-92FF-81B3B11A697B}" type="sibTrans" cxnId="{8DDA3E00-731C-4A18-9115-B59AF995D68E}">
      <dgm:prSet/>
      <dgm:spPr/>
      <dgm:t>
        <a:bodyPr/>
        <a:lstStyle/>
        <a:p>
          <a:pPr algn="ctr"/>
          <a:endParaRPr lang="en-US"/>
        </a:p>
      </dgm:t>
    </dgm:pt>
    <dgm:pt modelId="{AEA7499A-114B-4146-9776-CDD8ACEC6B39}">
      <dgm:prSet phldrT="[Text]"/>
      <dgm:spPr/>
      <dgm:t>
        <a:bodyPr/>
        <a:lstStyle/>
        <a:p>
          <a:pPr algn="ctr"/>
          <a:r>
            <a:rPr lang="sr-Cyrl-RS" dirty="0" smtClean="0"/>
            <a:t>Донације  и Трансфери   7</a:t>
          </a:r>
          <a:r>
            <a:rPr lang="sr-Latn-RS" dirty="0" smtClean="0"/>
            <a:t>8.319.420</a:t>
          </a:r>
          <a:r>
            <a:rPr lang="sr-Latn-RS" dirty="0" smtClean="0">
              <a:solidFill>
                <a:srgbClr val="FF0000"/>
              </a:solidFill>
            </a:rPr>
            <a:t> </a:t>
          </a:r>
          <a:r>
            <a:rPr lang="sr-Cyrl-RS" dirty="0"/>
            <a:t>динара</a:t>
          </a:r>
          <a:endParaRPr lang="en-US" dirty="0"/>
        </a:p>
      </dgm:t>
    </dgm:pt>
    <dgm:pt modelId="{3756029C-568E-4504-8660-3DE9F861C604}" type="parTrans" cxnId="{72EA3587-932B-4810-997C-DB062E3570AF}">
      <dgm:prSet/>
      <dgm:spPr/>
      <dgm:t>
        <a:bodyPr/>
        <a:lstStyle/>
        <a:p>
          <a:pPr algn="ctr"/>
          <a:endParaRPr lang="en-US"/>
        </a:p>
      </dgm:t>
    </dgm:pt>
    <dgm:pt modelId="{FB33CDA3-B14A-45E1-8720-9AFFB02CF5C0}" type="sibTrans" cxnId="{72EA3587-932B-4810-997C-DB062E3570AF}">
      <dgm:prSet/>
      <dgm:spPr/>
      <dgm:t>
        <a:bodyPr/>
        <a:lstStyle/>
        <a:p>
          <a:pPr algn="ctr"/>
          <a:endParaRPr lang="en-US"/>
        </a:p>
      </dgm:t>
    </dgm:pt>
    <dgm:pt modelId="{BF71EFAE-EC9F-46E9-BD2A-1686637595DA}">
      <dgm:prSet phldrT="[Text]"/>
      <dgm:spPr/>
      <dgm:t>
        <a:bodyPr/>
        <a:lstStyle/>
        <a:p>
          <a:pPr algn="ctr"/>
          <a:r>
            <a:rPr lang="sr-Cyrl-RS" dirty="0" smtClean="0"/>
            <a:t>Текући приходи 1.998.095.000  </a:t>
          </a:r>
          <a:r>
            <a:rPr lang="sr-Cyrl-RS" dirty="0" smtClean="0">
              <a:solidFill>
                <a:srgbClr val="FF0000"/>
              </a:solidFill>
            </a:rPr>
            <a:t>  </a:t>
          </a:r>
          <a:r>
            <a:rPr lang="sr-Cyrl-RS" dirty="0" smtClean="0"/>
            <a:t>динара</a:t>
          </a:r>
          <a:endParaRPr lang="en-US" dirty="0"/>
        </a:p>
      </dgm:t>
    </dgm:pt>
    <dgm:pt modelId="{C16FE7E0-0CCD-40DA-AE7B-F518D75734AD}" type="parTrans" cxnId="{E91D5090-0D92-42B7-9D4F-F91AB585D7A9}">
      <dgm:prSet/>
      <dgm:spPr/>
      <dgm:t>
        <a:bodyPr/>
        <a:lstStyle/>
        <a:p>
          <a:pPr algn="ctr"/>
          <a:endParaRPr lang="en-US"/>
        </a:p>
      </dgm:t>
    </dgm:pt>
    <dgm:pt modelId="{83F53DA1-8C67-4AF5-A20A-9CEC6105D842}" type="sibTrans" cxnId="{E91D5090-0D92-42B7-9D4F-F91AB585D7A9}">
      <dgm:prSet/>
      <dgm:spPr/>
      <dgm:t>
        <a:bodyPr/>
        <a:lstStyle/>
        <a:p>
          <a:pPr algn="ctr"/>
          <a:endParaRPr lang="en-US"/>
        </a:p>
      </dgm:t>
    </dgm:pt>
    <dgm:pt modelId="{40EF3D92-C4CB-4CBC-8AED-087234C53764}">
      <dgm:prSet phldrT="[Text]"/>
      <dgm:spPr/>
      <dgm:t>
        <a:bodyPr/>
        <a:lstStyle/>
        <a:p>
          <a:pPr algn="ctr"/>
          <a:r>
            <a:rPr lang="sr-Cyrl-RS" dirty="0"/>
            <a:t>Примања од продаје нефинансијске имовине  </a:t>
          </a:r>
          <a:r>
            <a:rPr lang="sr-Latn-RS" dirty="0" smtClean="0"/>
            <a:t>73</a:t>
          </a:r>
          <a:r>
            <a:rPr lang="sr-Cyrl-RS" dirty="0" smtClean="0"/>
            <a:t>.5</a:t>
          </a:r>
          <a:r>
            <a:rPr lang="en-US" dirty="0" smtClean="0"/>
            <a:t>0</a:t>
          </a:r>
          <a:r>
            <a:rPr lang="sr-Cyrl-RS" dirty="0" smtClean="0"/>
            <a:t>0.000 </a:t>
          </a:r>
          <a:r>
            <a:rPr lang="sr-Cyrl-RS" dirty="0"/>
            <a:t>динара</a:t>
          </a:r>
          <a:endParaRPr lang="en-US" dirty="0"/>
        </a:p>
      </dgm:t>
    </dgm:pt>
    <dgm:pt modelId="{4FA9126D-361B-4DA5-854C-1DB4EE314D93}" type="parTrans" cxnId="{352C831E-5F27-4CEA-B329-F961BC5C1E53}">
      <dgm:prSet/>
      <dgm:spPr/>
      <dgm:t>
        <a:bodyPr/>
        <a:lstStyle/>
        <a:p>
          <a:pPr algn="ctr"/>
          <a:endParaRPr lang="en-US"/>
        </a:p>
      </dgm:t>
    </dgm:pt>
    <dgm:pt modelId="{DCC66F39-0032-4915-A732-5C415659FF68}" type="sibTrans" cxnId="{352C831E-5F27-4CEA-B329-F961BC5C1E53}">
      <dgm:prSet/>
      <dgm:spPr/>
      <dgm:t>
        <a:bodyPr/>
        <a:lstStyle/>
        <a:p>
          <a:pPr algn="ctr"/>
          <a:endParaRPr lang="en-US"/>
        </a:p>
      </dgm:t>
    </dgm:pt>
    <dgm:pt modelId="{920F0D4F-6C4C-4BE8-9363-F48FBF034871}">
      <dgm:prSet phldrT="[Text]"/>
      <dgm:spPr/>
      <dgm:t>
        <a:bodyPr/>
        <a:lstStyle/>
        <a:p>
          <a:pPr algn="ctr"/>
          <a:r>
            <a:rPr lang="sr-Cyrl-RS" dirty="0"/>
            <a:t>Примања од </a:t>
          </a:r>
          <a:r>
            <a:rPr lang="sr-Cyrl-RS" dirty="0" smtClean="0"/>
            <a:t>задуживања 20.000.000</a:t>
          </a:r>
          <a:r>
            <a:rPr lang="sr-Cyrl-RS" dirty="0" smtClean="0">
              <a:solidFill>
                <a:srgbClr val="FF0000"/>
              </a:solidFill>
            </a:rPr>
            <a:t> </a:t>
          </a:r>
          <a:r>
            <a:rPr lang="sr-Cyrl-RS" dirty="0"/>
            <a:t>динара</a:t>
          </a:r>
          <a:endParaRPr lang="en-US" dirty="0"/>
        </a:p>
      </dgm:t>
    </dgm:pt>
    <dgm:pt modelId="{43AA7920-B602-4336-8E46-A663A1629DDB}" type="parTrans" cxnId="{705D8BCA-A875-424B-917F-D801608B9607}">
      <dgm:prSet/>
      <dgm:spPr/>
      <dgm:t>
        <a:bodyPr/>
        <a:lstStyle/>
        <a:p>
          <a:pPr algn="ctr"/>
          <a:endParaRPr lang="en-US"/>
        </a:p>
      </dgm:t>
    </dgm:pt>
    <dgm:pt modelId="{5F9FEDD2-AAF1-4278-94C9-B59264FA9EB9}" type="sibTrans" cxnId="{705D8BCA-A875-424B-917F-D801608B9607}">
      <dgm:prSet/>
      <dgm:spPr/>
      <dgm:t>
        <a:bodyPr/>
        <a:lstStyle/>
        <a:p>
          <a:pPr algn="ctr"/>
          <a:endParaRPr lang="en-US"/>
        </a:p>
      </dgm:t>
    </dgm:pt>
    <dgm:pt modelId="{15426A40-9AD2-4153-8230-E20BC4B11534}">
      <dgm:prSet phldrT="[Text]" custT="1"/>
      <dgm:spPr/>
      <dgm:t>
        <a:bodyPr/>
        <a:lstStyle/>
        <a:p>
          <a:pPr algn="ctr"/>
          <a:r>
            <a:rPr lang="sr-Cyrl-RS" sz="1000" dirty="0"/>
            <a:t>Пренета средства из ранијих година</a:t>
          </a:r>
          <a:r>
            <a:rPr lang="sr-Latn-RS" sz="1000" dirty="0"/>
            <a:t> </a:t>
          </a:r>
          <a:r>
            <a:rPr lang="sr-Latn-RS" sz="1000" dirty="0" smtClean="0"/>
            <a:t>46</a:t>
          </a:r>
          <a:r>
            <a:rPr lang="sr-Cyrl-RS" sz="1000" dirty="0" smtClean="0"/>
            <a:t>.</a:t>
          </a:r>
          <a:r>
            <a:rPr lang="sr-Latn-RS" sz="1000" dirty="0" smtClean="0"/>
            <a:t>859</a:t>
          </a:r>
          <a:r>
            <a:rPr lang="sr-Cyrl-RS" sz="1000" dirty="0" smtClean="0"/>
            <a:t>.</a:t>
          </a:r>
          <a:r>
            <a:rPr lang="sr-Latn-RS" sz="1000" dirty="0" smtClean="0"/>
            <a:t>449</a:t>
          </a:r>
          <a:r>
            <a:rPr lang="sr-Cyrl-RS" sz="1000" dirty="0" smtClean="0"/>
            <a:t> </a:t>
          </a:r>
          <a:r>
            <a:rPr lang="sr-Latn-RS" sz="1000" dirty="0" smtClean="0"/>
            <a:t> </a:t>
          </a:r>
          <a:r>
            <a:rPr lang="sr-Cyrl-RS" sz="1000" dirty="0"/>
            <a:t>динара</a:t>
          </a:r>
          <a:endParaRPr lang="en-US" sz="1000" dirty="0"/>
        </a:p>
      </dgm:t>
    </dgm:pt>
    <dgm:pt modelId="{A1307EAF-2414-4AFE-BE82-97C79333BAA9}" type="parTrans" cxnId="{09B198C8-E6EF-4BF2-B04A-98A7D3B82C52}">
      <dgm:prSet/>
      <dgm:spPr/>
      <dgm:t>
        <a:bodyPr/>
        <a:lstStyle/>
        <a:p>
          <a:pPr algn="ctr"/>
          <a:endParaRPr lang="en-US"/>
        </a:p>
      </dgm:t>
    </dgm:pt>
    <dgm:pt modelId="{869B992E-498B-4FBD-AA48-03E5171031C9}" type="sibTrans" cxnId="{09B198C8-E6EF-4BF2-B04A-98A7D3B82C52}">
      <dgm:prSet/>
      <dgm:spPr/>
      <dgm:t>
        <a:bodyPr/>
        <a:lstStyle/>
        <a:p>
          <a:pPr algn="ctr"/>
          <a:endParaRPr lang="en-US"/>
        </a:p>
      </dgm:t>
    </dgm:pt>
    <dgm:pt modelId="{E6763EE5-8DA4-47FB-A886-915FA197CAD0}" type="pres">
      <dgm:prSet presAssocID="{691C1FF8-D24B-462D-B13F-4086A7342655}" presName="composite" presStyleCnt="0">
        <dgm:presLayoutVars>
          <dgm:chMax val="1"/>
          <dgm:dir/>
          <dgm:resizeHandles val="exact"/>
        </dgm:presLayoutVars>
      </dgm:prSet>
      <dgm:spPr/>
      <dgm:t>
        <a:bodyPr/>
        <a:lstStyle/>
        <a:p>
          <a:endParaRPr lang="sr-Latn-RS"/>
        </a:p>
      </dgm:t>
    </dgm:pt>
    <dgm:pt modelId="{1FB746E2-D736-4446-8093-C865FE09A112}" type="pres">
      <dgm:prSet presAssocID="{691C1FF8-D24B-462D-B13F-4086A7342655}" presName="radial" presStyleCnt="0">
        <dgm:presLayoutVars>
          <dgm:animLvl val="ctr"/>
        </dgm:presLayoutVars>
      </dgm:prSet>
      <dgm:spPr/>
    </dgm:pt>
    <dgm:pt modelId="{EE4EF12A-714A-4B09-B17F-F23081A511A2}" type="pres">
      <dgm:prSet presAssocID="{DB1A1606-130D-4B45-9553-0A0B804495DF}" presName="centerShape" presStyleLbl="vennNode1" presStyleIdx="0" presStyleCnt="6"/>
      <dgm:spPr/>
      <dgm:t>
        <a:bodyPr/>
        <a:lstStyle/>
        <a:p>
          <a:endParaRPr lang="sr-Latn-RS"/>
        </a:p>
      </dgm:t>
    </dgm:pt>
    <dgm:pt modelId="{449BFEB2-6844-4A2C-8DC2-780280CBA079}" type="pres">
      <dgm:prSet presAssocID="{AEA7499A-114B-4146-9776-CDD8ACEC6B39}" presName="node" presStyleLbl="vennNode1" presStyleIdx="1" presStyleCnt="6">
        <dgm:presLayoutVars>
          <dgm:bulletEnabled val="1"/>
        </dgm:presLayoutVars>
      </dgm:prSet>
      <dgm:spPr/>
      <dgm:t>
        <a:bodyPr/>
        <a:lstStyle/>
        <a:p>
          <a:endParaRPr lang="sr-Latn-RS"/>
        </a:p>
      </dgm:t>
    </dgm:pt>
    <dgm:pt modelId="{9DDE88A7-5745-4E4F-A7A8-F71A4DA0D5F2}" type="pres">
      <dgm:prSet presAssocID="{BF71EFAE-EC9F-46E9-BD2A-1686637595DA}" presName="node" presStyleLbl="vennNode1" presStyleIdx="2" presStyleCnt="6" custRadScaleRad="100226" custRadScaleInc="-1012">
        <dgm:presLayoutVars>
          <dgm:bulletEnabled val="1"/>
        </dgm:presLayoutVars>
      </dgm:prSet>
      <dgm:spPr/>
      <dgm:t>
        <a:bodyPr/>
        <a:lstStyle/>
        <a:p>
          <a:endParaRPr lang="sr-Latn-RS"/>
        </a:p>
      </dgm:t>
    </dgm:pt>
    <dgm:pt modelId="{72DE4213-15E1-4436-8045-C055E8A54EDE}" type="pres">
      <dgm:prSet presAssocID="{40EF3D92-C4CB-4CBC-8AED-087234C53764}" presName="node" presStyleLbl="vennNode1" presStyleIdx="3" presStyleCnt="6">
        <dgm:presLayoutVars>
          <dgm:bulletEnabled val="1"/>
        </dgm:presLayoutVars>
      </dgm:prSet>
      <dgm:spPr/>
      <dgm:t>
        <a:bodyPr/>
        <a:lstStyle/>
        <a:p>
          <a:endParaRPr lang="sr-Latn-RS"/>
        </a:p>
      </dgm:t>
    </dgm:pt>
    <dgm:pt modelId="{91CFC9CD-FF79-40EF-A271-A8DBB0423AC2}" type="pres">
      <dgm:prSet presAssocID="{920F0D4F-6C4C-4BE8-9363-F48FBF034871}" presName="node" presStyleLbl="vennNode1" presStyleIdx="4" presStyleCnt="6">
        <dgm:presLayoutVars>
          <dgm:bulletEnabled val="1"/>
        </dgm:presLayoutVars>
      </dgm:prSet>
      <dgm:spPr/>
      <dgm:t>
        <a:bodyPr/>
        <a:lstStyle/>
        <a:p>
          <a:endParaRPr lang="sr-Latn-RS"/>
        </a:p>
      </dgm:t>
    </dgm:pt>
    <dgm:pt modelId="{FC69A2CE-A671-47B5-8CD8-544465E52E9C}" type="pres">
      <dgm:prSet presAssocID="{15426A40-9AD2-4153-8230-E20BC4B11534}" presName="node" presStyleLbl="vennNode1" presStyleIdx="5" presStyleCnt="6">
        <dgm:presLayoutVars>
          <dgm:bulletEnabled val="1"/>
        </dgm:presLayoutVars>
      </dgm:prSet>
      <dgm:spPr/>
      <dgm:t>
        <a:bodyPr/>
        <a:lstStyle/>
        <a:p>
          <a:endParaRPr lang="sr-Latn-RS"/>
        </a:p>
      </dgm:t>
    </dgm:pt>
  </dgm:ptLst>
  <dgm:cxnLst>
    <dgm:cxn modelId="{705D8BCA-A875-424B-917F-D801608B9607}" srcId="{DB1A1606-130D-4B45-9553-0A0B804495DF}" destId="{920F0D4F-6C4C-4BE8-9363-F48FBF034871}" srcOrd="3" destOrd="0" parTransId="{43AA7920-B602-4336-8E46-A663A1629DDB}" sibTransId="{5F9FEDD2-AAF1-4278-94C9-B59264FA9EB9}"/>
    <dgm:cxn modelId="{A8EA5165-9419-4BAD-BDB3-9194338DFA99}" type="presOf" srcId="{920F0D4F-6C4C-4BE8-9363-F48FBF034871}" destId="{91CFC9CD-FF79-40EF-A271-A8DBB0423AC2}" srcOrd="0" destOrd="0" presId="urn:microsoft.com/office/officeart/2005/8/layout/radial3"/>
    <dgm:cxn modelId="{BD97DD6C-52E9-4F11-88AD-F4402B1B1EA5}" type="presOf" srcId="{DB1A1606-130D-4B45-9553-0A0B804495DF}" destId="{EE4EF12A-714A-4B09-B17F-F23081A511A2}" srcOrd="0" destOrd="0" presId="urn:microsoft.com/office/officeart/2005/8/layout/radial3"/>
    <dgm:cxn modelId="{8DDA3E00-731C-4A18-9115-B59AF995D68E}" srcId="{691C1FF8-D24B-462D-B13F-4086A7342655}" destId="{DB1A1606-130D-4B45-9553-0A0B804495DF}" srcOrd="0" destOrd="0" parTransId="{E71C9696-7619-4519-B8E6-F2196E95C10E}" sibTransId="{411BF947-09C5-4608-92FF-81B3B11A697B}"/>
    <dgm:cxn modelId="{72EA3587-932B-4810-997C-DB062E3570AF}" srcId="{DB1A1606-130D-4B45-9553-0A0B804495DF}" destId="{AEA7499A-114B-4146-9776-CDD8ACEC6B39}" srcOrd="0" destOrd="0" parTransId="{3756029C-568E-4504-8660-3DE9F861C604}" sibTransId="{FB33CDA3-B14A-45E1-8720-9AFFB02CF5C0}"/>
    <dgm:cxn modelId="{09B198C8-E6EF-4BF2-B04A-98A7D3B82C52}" srcId="{DB1A1606-130D-4B45-9553-0A0B804495DF}" destId="{15426A40-9AD2-4153-8230-E20BC4B11534}" srcOrd="4" destOrd="0" parTransId="{A1307EAF-2414-4AFE-BE82-97C79333BAA9}" sibTransId="{869B992E-498B-4FBD-AA48-03E5171031C9}"/>
    <dgm:cxn modelId="{E2DFF5B8-BF65-4C45-989F-3918B0A358B8}" type="presOf" srcId="{AEA7499A-114B-4146-9776-CDD8ACEC6B39}" destId="{449BFEB2-6844-4A2C-8DC2-780280CBA079}" srcOrd="0" destOrd="0" presId="urn:microsoft.com/office/officeart/2005/8/layout/radial3"/>
    <dgm:cxn modelId="{EEFECEAF-8E1A-45C3-BE53-B4856566F42A}" type="presOf" srcId="{691C1FF8-D24B-462D-B13F-4086A7342655}" destId="{E6763EE5-8DA4-47FB-A886-915FA197CAD0}" srcOrd="0" destOrd="0" presId="urn:microsoft.com/office/officeart/2005/8/layout/radial3"/>
    <dgm:cxn modelId="{71DAB0A2-EB40-4D3D-B8DB-E2D95275BF4D}" type="presOf" srcId="{BF71EFAE-EC9F-46E9-BD2A-1686637595DA}" destId="{9DDE88A7-5745-4E4F-A7A8-F71A4DA0D5F2}" srcOrd="0" destOrd="0" presId="urn:microsoft.com/office/officeart/2005/8/layout/radial3"/>
    <dgm:cxn modelId="{352C831E-5F27-4CEA-B329-F961BC5C1E53}" srcId="{DB1A1606-130D-4B45-9553-0A0B804495DF}" destId="{40EF3D92-C4CB-4CBC-8AED-087234C53764}" srcOrd="2" destOrd="0" parTransId="{4FA9126D-361B-4DA5-854C-1DB4EE314D93}" sibTransId="{DCC66F39-0032-4915-A732-5C415659FF68}"/>
    <dgm:cxn modelId="{59AD7A56-E922-42AB-9AFA-2F0A33B73EFB}" type="presOf" srcId="{40EF3D92-C4CB-4CBC-8AED-087234C53764}" destId="{72DE4213-15E1-4436-8045-C055E8A54EDE}" srcOrd="0" destOrd="0" presId="urn:microsoft.com/office/officeart/2005/8/layout/radial3"/>
    <dgm:cxn modelId="{FD5DAB64-48D5-432F-938D-E1F3721358B9}" type="presOf" srcId="{15426A40-9AD2-4153-8230-E20BC4B11534}" destId="{FC69A2CE-A671-47B5-8CD8-544465E52E9C}" srcOrd="0" destOrd="0" presId="urn:microsoft.com/office/officeart/2005/8/layout/radial3"/>
    <dgm:cxn modelId="{E91D5090-0D92-42B7-9D4F-F91AB585D7A9}" srcId="{DB1A1606-130D-4B45-9553-0A0B804495DF}" destId="{BF71EFAE-EC9F-46E9-BD2A-1686637595DA}" srcOrd="1" destOrd="0" parTransId="{C16FE7E0-0CCD-40DA-AE7B-F518D75734AD}" sibTransId="{83F53DA1-8C67-4AF5-A20A-9CEC6105D842}"/>
    <dgm:cxn modelId="{87C48BEA-C374-4C9C-B902-0115BE738B0E}" type="presParOf" srcId="{E6763EE5-8DA4-47FB-A886-915FA197CAD0}" destId="{1FB746E2-D736-4446-8093-C865FE09A112}" srcOrd="0" destOrd="0" presId="urn:microsoft.com/office/officeart/2005/8/layout/radial3"/>
    <dgm:cxn modelId="{118A07E3-12B3-4E52-BC0E-385B8E089C28}" type="presParOf" srcId="{1FB746E2-D736-4446-8093-C865FE09A112}" destId="{EE4EF12A-714A-4B09-B17F-F23081A511A2}" srcOrd="0" destOrd="0" presId="urn:microsoft.com/office/officeart/2005/8/layout/radial3"/>
    <dgm:cxn modelId="{60CC9D71-A974-41EE-B9EF-0513EF55550C}" type="presParOf" srcId="{1FB746E2-D736-4446-8093-C865FE09A112}" destId="{449BFEB2-6844-4A2C-8DC2-780280CBA079}" srcOrd="1" destOrd="0" presId="urn:microsoft.com/office/officeart/2005/8/layout/radial3"/>
    <dgm:cxn modelId="{9B76058B-03D0-477D-ADAF-69F9BA416969}" type="presParOf" srcId="{1FB746E2-D736-4446-8093-C865FE09A112}" destId="{9DDE88A7-5745-4E4F-A7A8-F71A4DA0D5F2}" srcOrd="2" destOrd="0" presId="urn:microsoft.com/office/officeart/2005/8/layout/radial3"/>
    <dgm:cxn modelId="{BBA494C5-DF7A-463A-A778-D7424FE42FD1}" type="presParOf" srcId="{1FB746E2-D736-4446-8093-C865FE09A112}" destId="{72DE4213-15E1-4436-8045-C055E8A54EDE}" srcOrd="3" destOrd="0" presId="urn:microsoft.com/office/officeart/2005/8/layout/radial3"/>
    <dgm:cxn modelId="{829D5A23-E7C8-4F2F-BBF0-A05AEF87B1F3}" type="presParOf" srcId="{1FB746E2-D736-4446-8093-C865FE09A112}" destId="{91CFC9CD-FF79-40EF-A271-A8DBB0423AC2}" srcOrd="4" destOrd="0" presId="urn:microsoft.com/office/officeart/2005/8/layout/radial3"/>
    <dgm:cxn modelId="{AB36D377-182D-4F38-A7FA-BE410BDE00D5}" type="presParOf" srcId="{1FB746E2-D736-4446-8093-C865FE09A112}" destId="{FC69A2CE-A671-47B5-8CD8-544465E52E9C}"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BE2A8E-285E-4C69-9BFF-CE48B252AA50}" type="doc">
      <dgm:prSet loTypeId="urn:microsoft.com/office/officeart/2005/8/layout/radial6" loCatId="relationship" qsTypeId="urn:microsoft.com/office/officeart/2005/8/quickstyle/simple1" qsCatId="simple" csTypeId="urn:microsoft.com/office/officeart/2005/8/colors/colorful3" csCatId="colorful" phldr="1"/>
      <dgm:spPr/>
      <dgm:t>
        <a:bodyPr/>
        <a:lstStyle/>
        <a:p>
          <a:endParaRPr lang="en-US"/>
        </a:p>
      </dgm:t>
    </dgm:pt>
    <dgm:pt modelId="{9ED1A3B2-A381-4201-823D-E4B4F944886D}">
      <dgm:prSet phldrT="[Text]"/>
      <dgm:spPr/>
      <dgm:t>
        <a:bodyPr/>
        <a:lstStyle/>
        <a:p>
          <a:r>
            <a:rPr lang="sr-Cyrl-RS" dirty="0">
              <a:solidFill>
                <a:schemeClr val="bg1"/>
              </a:solidFill>
            </a:rPr>
            <a:t>Укупни расходи и издаци </a:t>
          </a:r>
          <a:r>
            <a:rPr lang="sr-Cyrl-RS" dirty="0" smtClean="0">
              <a:solidFill>
                <a:schemeClr val="bg1"/>
              </a:solidFill>
            </a:rPr>
            <a:t>2,</a:t>
          </a:r>
          <a:r>
            <a:rPr lang="sr-Latn-RS" dirty="0" smtClean="0">
              <a:solidFill>
                <a:schemeClr val="bg1"/>
              </a:solidFill>
            </a:rPr>
            <a:t>216</a:t>
          </a:r>
          <a:r>
            <a:rPr lang="sr-Cyrl-RS" dirty="0" smtClean="0">
              <a:solidFill>
                <a:schemeClr val="bg1"/>
              </a:solidFill>
            </a:rPr>
            <a:t>.</a:t>
          </a:r>
          <a:r>
            <a:rPr lang="sr-Latn-RS" dirty="0" smtClean="0">
              <a:solidFill>
                <a:schemeClr val="bg1"/>
              </a:solidFill>
            </a:rPr>
            <a:t>773</a:t>
          </a:r>
          <a:r>
            <a:rPr lang="sr-Cyrl-RS" dirty="0" smtClean="0">
              <a:solidFill>
                <a:schemeClr val="bg1"/>
              </a:solidFill>
            </a:rPr>
            <a:t>.</a:t>
          </a:r>
          <a:r>
            <a:rPr lang="sr-Latn-RS" dirty="0" smtClean="0">
              <a:solidFill>
                <a:schemeClr val="bg1"/>
              </a:solidFill>
            </a:rPr>
            <a:t>869</a:t>
          </a:r>
          <a:r>
            <a:rPr lang="sr-Cyrl-RS" dirty="0" smtClean="0">
              <a:solidFill>
                <a:schemeClr val="bg1"/>
              </a:solidFill>
            </a:rPr>
            <a:t> динара</a:t>
          </a:r>
          <a:endParaRPr lang="en-US" dirty="0">
            <a:solidFill>
              <a:schemeClr val="bg1"/>
            </a:solidFill>
          </a:endParaRPr>
        </a:p>
      </dgm:t>
    </dgm:pt>
    <dgm:pt modelId="{73ADFC91-EAB5-4621-8C76-D207DF7E46EB}" type="parTrans" cxnId="{28F1F12C-F4AD-4E97-81E8-8618F0209646}">
      <dgm:prSet/>
      <dgm:spPr/>
      <dgm:t>
        <a:bodyPr/>
        <a:lstStyle/>
        <a:p>
          <a:endParaRPr lang="en-US"/>
        </a:p>
      </dgm:t>
    </dgm:pt>
    <dgm:pt modelId="{BBBE51B8-3D99-4D37-A53E-85F69FB1F8D4}" type="sibTrans" cxnId="{28F1F12C-F4AD-4E97-81E8-8618F0209646}">
      <dgm:prSet/>
      <dgm:spPr/>
      <dgm:t>
        <a:bodyPr/>
        <a:lstStyle/>
        <a:p>
          <a:endParaRPr lang="en-US"/>
        </a:p>
      </dgm:t>
    </dgm:pt>
    <dgm:pt modelId="{A7091EAC-498C-4E8C-B46B-331B042A0C75}">
      <dgm:prSet phldrT="[Text]"/>
      <dgm:spPr/>
      <dgm:t>
        <a:bodyPr/>
        <a:lstStyle/>
        <a:p>
          <a:r>
            <a:rPr lang="ru-RU" dirty="0">
              <a:solidFill>
                <a:schemeClr val="bg1"/>
              </a:solidFill>
            </a:rPr>
            <a:t>Коришћење роба и услуга </a:t>
          </a:r>
          <a:r>
            <a:rPr lang="sr-Latn-RS" dirty="0" smtClean="0">
              <a:solidFill>
                <a:schemeClr val="bg1"/>
              </a:solidFill>
            </a:rPr>
            <a:t>777</a:t>
          </a:r>
          <a:r>
            <a:rPr lang="ru-RU" dirty="0" smtClean="0">
              <a:solidFill>
                <a:schemeClr val="bg1"/>
              </a:solidFill>
            </a:rPr>
            <a:t>.</a:t>
          </a:r>
          <a:r>
            <a:rPr lang="sr-Latn-RS" dirty="0" smtClean="0">
              <a:solidFill>
                <a:schemeClr val="bg1"/>
              </a:solidFill>
            </a:rPr>
            <a:t>228</a:t>
          </a:r>
          <a:r>
            <a:rPr lang="ru-RU" dirty="0" smtClean="0">
              <a:solidFill>
                <a:schemeClr val="bg1"/>
              </a:solidFill>
            </a:rPr>
            <a:t>.</a:t>
          </a:r>
          <a:r>
            <a:rPr lang="sr-Latn-RS" dirty="0" smtClean="0">
              <a:solidFill>
                <a:schemeClr val="bg1"/>
              </a:solidFill>
            </a:rPr>
            <a:t>303</a:t>
          </a:r>
          <a:r>
            <a:rPr lang="ru-RU" dirty="0" smtClean="0">
              <a:solidFill>
                <a:schemeClr val="bg1"/>
              </a:solidFill>
            </a:rPr>
            <a:t> </a:t>
          </a:r>
          <a:r>
            <a:rPr lang="ru-RU" dirty="0">
              <a:solidFill>
                <a:schemeClr val="bg1"/>
              </a:solidFill>
            </a:rPr>
            <a:t>динара</a:t>
          </a:r>
          <a:endParaRPr lang="en-US" dirty="0">
            <a:solidFill>
              <a:schemeClr val="bg1"/>
            </a:solidFill>
          </a:endParaRPr>
        </a:p>
      </dgm:t>
    </dgm:pt>
    <dgm:pt modelId="{5263AC43-AEF9-405C-B9BD-C1E77733E429}" type="parTrans" cxnId="{AE26F329-897E-412E-A92A-D95A8804158B}">
      <dgm:prSet/>
      <dgm:spPr/>
      <dgm:t>
        <a:bodyPr/>
        <a:lstStyle/>
        <a:p>
          <a:endParaRPr lang="en-US"/>
        </a:p>
      </dgm:t>
    </dgm:pt>
    <dgm:pt modelId="{686A1A37-AC61-4EC6-8398-59788F898E91}" type="sibTrans" cxnId="{AE26F329-897E-412E-A92A-D95A8804158B}">
      <dgm:prSet/>
      <dgm:spPr/>
      <dgm:t>
        <a:bodyPr/>
        <a:lstStyle/>
        <a:p>
          <a:endParaRPr lang="en-US"/>
        </a:p>
      </dgm:t>
    </dgm:pt>
    <dgm:pt modelId="{7D1C9009-9B60-4C15-8E3B-F949FAB90776}">
      <dgm:prSet phldrT="[Text]" phldr="1"/>
      <dgm:spPr/>
      <dgm:t>
        <a:bodyPr/>
        <a:lstStyle/>
        <a:p>
          <a:endParaRPr lang="en-US" dirty="0"/>
        </a:p>
      </dgm:t>
    </dgm:pt>
    <dgm:pt modelId="{E75197AC-E7B0-4C26-9D1F-47E47BE7CCEF}" type="parTrans" cxnId="{4E6E6427-5348-4ECF-99CC-46CA5F3BDA5F}">
      <dgm:prSet/>
      <dgm:spPr/>
      <dgm:t>
        <a:bodyPr/>
        <a:lstStyle/>
        <a:p>
          <a:endParaRPr lang="en-US"/>
        </a:p>
      </dgm:t>
    </dgm:pt>
    <dgm:pt modelId="{9D56A871-CE7A-4922-AAF9-9D95A29D1039}" type="sibTrans" cxnId="{4E6E6427-5348-4ECF-99CC-46CA5F3BDA5F}">
      <dgm:prSet/>
      <dgm:spPr/>
      <dgm:t>
        <a:bodyPr/>
        <a:lstStyle/>
        <a:p>
          <a:endParaRPr lang="en-US"/>
        </a:p>
      </dgm:t>
    </dgm:pt>
    <dgm:pt modelId="{BEBB7508-5593-4665-86D9-67DC9EEDFE00}">
      <dgm:prSet phldrT="[Text]" phldr="1"/>
      <dgm:spPr/>
      <dgm:t>
        <a:bodyPr/>
        <a:lstStyle/>
        <a:p>
          <a:endParaRPr lang="en-US"/>
        </a:p>
      </dgm:t>
    </dgm:pt>
    <dgm:pt modelId="{C01D930E-241E-4B8F-9FFE-A12F23D4AE61}" type="parTrans" cxnId="{8AD44159-442C-4DEC-ACDC-2060DD6FE511}">
      <dgm:prSet/>
      <dgm:spPr/>
      <dgm:t>
        <a:bodyPr/>
        <a:lstStyle/>
        <a:p>
          <a:endParaRPr lang="en-US"/>
        </a:p>
      </dgm:t>
    </dgm:pt>
    <dgm:pt modelId="{8C2D30BC-9728-4727-AC9C-7DD1886B66DA}" type="sibTrans" cxnId="{8AD44159-442C-4DEC-ACDC-2060DD6FE511}">
      <dgm:prSet/>
      <dgm:spPr/>
      <dgm:t>
        <a:bodyPr/>
        <a:lstStyle/>
        <a:p>
          <a:endParaRPr lang="en-US"/>
        </a:p>
      </dgm:t>
    </dgm:pt>
    <dgm:pt modelId="{DC185536-47EC-480B-B419-24BC666B206E}">
      <dgm:prSet phldrT="[Text]" phldr="1"/>
      <dgm:spPr/>
      <dgm:t>
        <a:bodyPr/>
        <a:lstStyle/>
        <a:p>
          <a:endParaRPr lang="en-US"/>
        </a:p>
      </dgm:t>
    </dgm:pt>
    <dgm:pt modelId="{43B3845C-4A8E-4186-AC01-CB23C9CE3CE4}" type="parTrans" cxnId="{D6D3D766-AAF1-452B-B7A5-DE64D7EFBDAC}">
      <dgm:prSet/>
      <dgm:spPr/>
      <dgm:t>
        <a:bodyPr/>
        <a:lstStyle/>
        <a:p>
          <a:endParaRPr lang="en-US"/>
        </a:p>
      </dgm:t>
    </dgm:pt>
    <dgm:pt modelId="{FF327DB0-0FCC-45EC-A004-6349AB5E0A19}" type="sibTrans" cxnId="{D6D3D766-AAF1-452B-B7A5-DE64D7EFBDAC}">
      <dgm:prSet/>
      <dgm:spPr/>
      <dgm:t>
        <a:bodyPr/>
        <a:lstStyle/>
        <a:p>
          <a:endParaRPr lang="en-US"/>
        </a:p>
      </dgm:t>
    </dgm:pt>
    <dgm:pt modelId="{343B6168-99DB-4C0C-9BE7-E54D7B80C5AD}">
      <dgm:prSet phldrT="[Text]" phldr="1"/>
      <dgm:spPr/>
      <dgm:t>
        <a:bodyPr/>
        <a:lstStyle/>
        <a:p>
          <a:endParaRPr lang="en-US"/>
        </a:p>
      </dgm:t>
    </dgm:pt>
    <dgm:pt modelId="{6F98FC42-2370-4FD0-A627-0708511F7F32}" type="parTrans" cxnId="{3DFE3AE5-6DA5-4440-A66F-1437FD4DC5D4}">
      <dgm:prSet/>
      <dgm:spPr/>
      <dgm:t>
        <a:bodyPr/>
        <a:lstStyle/>
        <a:p>
          <a:endParaRPr lang="en-US"/>
        </a:p>
      </dgm:t>
    </dgm:pt>
    <dgm:pt modelId="{95FBDDB6-4174-4619-B543-81DEF6B7716A}" type="sibTrans" cxnId="{3DFE3AE5-6DA5-4440-A66F-1437FD4DC5D4}">
      <dgm:prSet/>
      <dgm:spPr/>
      <dgm:t>
        <a:bodyPr/>
        <a:lstStyle/>
        <a:p>
          <a:endParaRPr lang="en-US"/>
        </a:p>
      </dgm:t>
    </dgm:pt>
    <dgm:pt modelId="{AC73436A-3EE6-4AB1-8B81-F0B7414514C2}">
      <dgm:prSet phldrT="[Text]" phldr="1"/>
      <dgm:spPr/>
      <dgm:t>
        <a:bodyPr/>
        <a:lstStyle/>
        <a:p>
          <a:endParaRPr lang="en-US"/>
        </a:p>
      </dgm:t>
    </dgm:pt>
    <dgm:pt modelId="{67F09836-65ED-439A-8E55-BF0FF6A12BA6}" type="parTrans" cxnId="{667A6532-F93A-4FD0-BD4D-A1165020F36F}">
      <dgm:prSet/>
      <dgm:spPr/>
      <dgm:t>
        <a:bodyPr/>
        <a:lstStyle/>
        <a:p>
          <a:endParaRPr lang="en-US"/>
        </a:p>
      </dgm:t>
    </dgm:pt>
    <dgm:pt modelId="{6C19F97B-9D99-4777-817C-1695A372D4F1}" type="sibTrans" cxnId="{667A6532-F93A-4FD0-BD4D-A1165020F36F}">
      <dgm:prSet/>
      <dgm:spPr/>
      <dgm:t>
        <a:bodyPr/>
        <a:lstStyle/>
        <a:p>
          <a:endParaRPr lang="en-US"/>
        </a:p>
      </dgm:t>
    </dgm:pt>
    <dgm:pt modelId="{352A865C-AD96-4AB1-8A5C-397B7A7D9B07}">
      <dgm:prSet phldrT="[Text]" phldr="1"/>
      <dgm:spPr/>
      <dgm:t>
        <a:bodyPr/>
        <a:lstStyle/>
        <a:p>
          <a:endParaRPr lang="en-US"/>
        </a:p>
      </dgm:t>
    </dgm:pt>
    <dgm:pt modelId="{7EC1ADA9-9F6E-4AFC-AE86-4831D523AA38}" type="parTrans" cxnId="{464AEB83-A961-4BF3-980D-8DBCF9264695}">
      <dgm:prSet/>
      <dgm:spPr/>
      <dgm:t>
        <a:bodyPr/>
        <a:lstStyle/>
        <a:p>
          <a:endParaRPr lang="en-US"/>
        </a:p>
      </dgm:t>
    </dgm:pt>
    <dgm:pt modelId="{7473CF13-22F0-41AF-BD4E-305659448BE2}" type="sibTrans" cxnId="{464AEB83-A961-4BF3-980D-8DBCF9264695}">
      <dgm:prSet/>
      <dgm:spPr/>
      <dgm:t>
        <a:bodyPr/>
        <a:lstStyle/>
        <a:p>
          <a:endParaRPr lang="en-US"/>
        </a:p>
      </dgm:t>
    </dgm:pt>
    <dgm:pt modelId="{91651A17-950C-49EC-8C35-2517548AE9E6}">
      <dgm:prSet/>
      <dgm:spPr/>
      <dgm:t>
        <a:bodyPr/>
        <a:lstStyle/>
        <a:p>
          <a:r>
            <a:rPr lang="sr-Cyrl-RS" dirty="0">
              <a:solidFill>
                <a:schemeClr val="bg1"/>
              </a:solidFill>
            </a:rPr>
            <a:t>Капитални издаци </a:t>
          </a:r>
          <a:r>
            <a:rPr lang="sr-Latn-RS" dirty="0" smtClean="0">
              <a:solidFill>
                <a:schemeClr val="bg1"/>
              </a:solidFill>
            </a:rPr>
            <a:t>253</a:t>
          </a:r>
          <a:r>
            <a:rPr lang="sr-Cyrl-RS" dirty="0" smtClean="0">
              <a:solidFill>
                <a:schemeClr val="bg1"/>
              </a:solidFill>
            </a:rPr>
            <a:t>.</a:t>
          </a:r>
          <a:r>
            <a:rPr lang="sr-Latn-RS" dirty="0" smtClean="0">
              <a:solidFill>
                <a:schemeClr val="bg1"/>
              </a:solidFill>
            </a:rPr>
            <a:t>144</a:t>
          </a:r>
          <a:r>
            <a:rPr lang="sr-Cyrl-RS" dirty="0" smtClean="0">
              <a:solidFill>
                <a:schemeClr val="bg1"/>
              </a:solidFill>
            </a:rPr>
            <a:t>.</a:t>
          </a:r>
          <a:r>
            <a:rPr lang="sr-Latn-RS" dirty="0" smtClean="0">
              <a:solidFill>
                <a:schemeClr val="bg1"/>
              </a:solidFill>
            </a:rPr>
            <a:t>556</a:t>
          </a:r>
          <a:r>
            <a:rPr lang="sr-Cyrl-RS" dirty="0" smtClean="0">
              <a:solidFill>
                <a:schemeClr val="bg1"/>
              </a:solidFill>
            </a:rPr>
            <a:t> </a:t>
          </a:r>
          <a:r>
            <a:rPr lang="sr-Cyrl-RS" dirty="0">
              <a:solidFill>
                <a:schemeClr val="bg1"/>
              </a:solidFill>
            </a:rPr>
            <a:t>динара</a:t>
          </a:r>
          <a:endParaRPr lang="en-US" dirty="0">
            <a:solidFill>
              <a:schemeClr val="bg1"/>
            </a:solidFill>
          </a:endParaRPr>
        </a:p>
      </dgm:t>
    </dgm:pt>
    <dgm:pt modelId="{842A79D3-4827-4424-A76D-539154392405}" type="parTrans" cxnId="{E14E4EEE-087E-4E8C-92C7-D48A2C2A60C4}">
      <dgm:prSet/>
      <dgm:spPr/>
      <dgm:t>
        <a:bodyPr/>
        <a:lstStyle/>
        <a:p>
          <a:endParaRPr lang="en-US"/>
        </a:p>
      </dgm:t>
    </dgm:pt>
    <dgm:pt modelId="{8962C693-DF60-43F6-9F43-7615C2E1439A}" type="sibTrans" cxnId="{E14E4EEE-087E-4E8C-92C7-D48A2C2A60C4}">
      <dgm:prSet/>
      <dgm:spPr/>
      <dgm:t>
        <a:bodyPr/>
        <a:lstStyle/>
        <a:p>
          <a:endParaRPr lang="en-US"/>
        </a:p>
      </dgm:t>
    </dgm:pt>
    <dgm:pt modelId="{3641F520-BAF8-4BA4-A826-44FA753A5F4E}">
      <dgm:prSet/>
      <dgm:spPr/>
      <dgm:t>
        <a:bodyPr/>
        <a:lstStyle/>
        <a:p>
          <a:endParaRPr lang="en-US" dirty="0"/>
        </a:p>
      </dgm:t>
    </dgm:pt>
    <dgm:pt modelId="{31D6B297-275C-4FAC-A07E-4467512471AD}" type="parTrans" cxnId="{D5A26C81-B5CA-4FF9-85ED-60967857EFA6}">
      <dgm:prSet/>
      <dgm:spPr/>
      <dgm:t>
        <a:bodyPr/>
        <a:lstStyle/>
        <a:p>
          <a:endParaRPr lang="en-US"/>
        </a:p>
      </dgm:t>
    </dgm:pt>
    <dgm:pt modelId="{53B82682-8E0C-4903-98EA-36CBB0B8A63B}" type="sibTrans" cxnId="{D5A26C81-B5CA-4FF9-85ED-60967857EFA6}">
      <dgm:prSet/>
      <dgm:spPr/>
      <dgm:t>
        <a:bodyPr/>
        <a:lstStyle/>
        <a:p>
          <a:endParaRPr lang="en-US"/>
        </a:p>
      </dgm:t>
    </dgm:pt>
    <dgm:pt modelId="{3BA9396D-1753-43D3-A703-A75A7C19204B}">
      <dgm:prSet/>
      <dgm:spPr/>
      <dgm:t>
        <a:bodyPr/>
        <a:lstStyle/>
        <a:p>
          <a:endParaRPr lang="en-US" dirty="0"/>
        </a:p>
      </dgm:t>
    </dgm:pt>
    <dgm:pt modelId="{FDC0F8DA-00AF-40CD-B616-B7AA7472101C}" type="parTrans" cxnId="{4A16358E-6F75-4AC0-B6E5-E26F15B1A750}">
      <dgm:prSet/>
      <dgm:spPr/>
      <dgm:t>
        <a:bodyPr/>
        <a:lstStyle/>
        <a:p>
          <a:endParaRPr lang="en-US"/>
        </a:p>
      </dgm:t>
    </dgm:pt>
    <dgm:pt modelId="{869210E2-CDFB-49E6-A3F9-D5A55D2018F0}" type="sibTrans" cxnId="{4A16358E-6F75-4AC0-B6E5-E26F15B1A750}">
      <dgm:prSet/>
      <dgm:spPr/>
      <dgm:t>
        <a:bodyPr/>
        <a:lstStyle/>
        <a:p>
          <a:endParaRPr lang="en-US"/>
        </a:p>
      </dgm:t>
    </dgm:pt>
    <dgm:pt modelId="{C64FD589-26EA-483C-BB5E-C8324A82EAF5}">
      <dgm:prSet/>
      <dgm:spPr/>
      <dgm:t>
        <a:bodyPr/>
        <a:lstStyle/>
        <a:p>
          <a:endParaRPr lang="en-US" dirty="0"/>
        </a:p>
      </dgm:t>
    </dgm:pt>
    <dgm:pt modelId="{1E312D33-14E1-4B2B-A210-2A735401CE1C}" type="parTrans" cxnId="{B6507D96-25C4-4121-9433-2A113978B784}">
      <dgm:prSet/>
      <dgm:spPr/>
      <dgm:t>
        <a:bodyPr/>
        <a:lstStyle/>
        <a:p>
          <a:endParaRPr lang="en-US"/>
        </a:p>
      </dgm:t>
    </dgm:pt>
    <dgm:pt modelId="{46E45D53-1277-4C97-8E3B-323B4EBF62F5}" type="sibTrans" cxnId="{B6507D96-25C4-4121-9433-2A113978B784}">
      <dgm:prSet/>
      <dgm:spPr/>
      <dgm:t>
        <a:bodyPr/>
        <a:lstStyle/>
        <a:p>
          <a:endParaRPr lang="en-US"/>
        </a:p>
      </dgm:t>
    </dgm:pt>
    <dgm:pt modelId="{4746DA87-483C-4B84-9A22-BC58F96CB23A}">
      <dgm:prSet/>
      <dgm:spPr/>
      <dgm:t>
        <a:bodyPr/>
        <a:lstStyle/>
        <a:p>
          <a:r>
            <a:rPr lang="sr-Cyrl-RS" dirty="0">
              <a:solidFill>
                <a:schemeClr val="bg1"/>
              </a:solidFill>
            </a:rPr>
            <a:t>Расходи за запослене </a:t>
          </a:r>
          <a:r>
            <a:rPr lang="sr-Cyrl-RS" dirty="0" smtClean="0">
              <a:solidFill>
                <a:schemeClr val="bg1"/>
              </a:solidFill>
            </a:rPr>
            <a:t>4</a:t>
          </a:r>
          <a:r>
            <a:rPr lang="sr-Latn-RS" dirty="0" smtClean="0">
              <a:solidFill>
                <a:schemeClr val="bg1"/>
              </a:solidFill>
            </a:rPr>
            <a:t>63</a:t>
          </a:r>
          <a:r>
            <a:rPr lang="sr-Cyrl-RS" dirty="0" smtClean="0">
              <a:solidFill>
                <a:schemeClr val="bg1"/>
              </a:solidFill>
            </a:rPr>
            <a:t>.</a:t>
          </a:r>
          <a:r>
            <a:rPr lang="sr-Latn-RS" dirty="0" smtClean="0">
              <a:solidFill>
                <a:schemeClr val="bg1"/>
              </a:solidFill>
            </a:rPr>
            <a:t>746</a:t>
          </a:r>
          <a:r>
            <a:rPr lang="sr-Cyrl-RS" dirty="0" smtClean="0">
              <a:solidFill>
                <a:schemeClr val="bg1"/>
              </a:solidFill>
            </a:rPr>
            <a:t>.</a:t>
          </a:r>
          <a:r>
            <a:rPr lang="sr-Latn-RS" dirty="0" smtClean="0">
              <a:solidFill>
                <a:schemeClr val="bg1"/>
              </a:solidFill>
            </a:rPr>
            <a:t>010</a:t>
          </a:r>
          <a:r>
            <a:rPr lang="sr-Cyrl-RS" dirty="0" smtClean="0">
              <a:solidFill>
                <a:schemeClr val="bg1"/>
              </a:solidFill>
            </a:rPr>
            <a:t> </a:t>
          </a:r>
          <a:r>
            <a:rPr lang="sr-Cyrl-RS" dirty="0">
              <a:solidFill>
                <a:schemeClr val="bg1"/>
              </a:solidFill>
            </a:rPr>
            <a:t>динара</a:t>
          </a:r>
          <a:endParaRPr lang="en-US" dirty="0">
            <a:solidFill>
              <a:schemeClr val="bg1"/>
            </a:solidFill>
          </a:endParaRPr>
        </a:p>
      </dgm:t>
    </dgm:pt>
    <dgm:pt modelId="{8A92D324-8EB2-4984-ADCB-62EACF9FECFF}" type="parTrans" cxnId="{0F519843-417F-4196-AE51-1E900F71077B}">
      <dgm:prSet/>
      <dgm:spPr/>
      <dgm:t>
        <a:bodyPr/>
        <a:lstStyle/>
        <a:p>
          <a:endParaRPr lang="en-US"/>
        </a:p>
      </dgm:t>
    </dgm:pt>
    <dgm:pt modelId="{DB95B0B9-5D2D-4D1A-A4F8-70F45A0E9738}" type="sibTrans" cxnId="{0F519843-417F-4196-AE51-1E900F71077B}">
      <dgm:prSet/>
      <dgm:spPr/>
      <dgm:t>
        <a:bodyPr/>
        <a:lstStyle/>
        <a:p>
          <a:endParaRPr lang="en-US"/>
        </a:p>
      </dgm:t>
    </dgm:pt>
    <dgm:pt modelId="{8329AE49-ECD5-4C13-B90F-CA83B6E6F994}">
      <dgm:prSet/>
      <dgm:spPr/>
      <dgm:t>
        <a:bodyPr/>
        <a:lstStyle/>
        <a:p>
          <a:r>
            <a:rPr lang="sr-Cyrl-RS" dirty="0">
              <a:solidFill>
                <a:schemeClr val="bg1"/>
              </a:solidFill>
            </a:rPr>
            <a:t>Социјална </a:t>
          </a:r>
          <a:r>
            <a:rPr lang="sr-Cyrl-RS" dirty="0" smtClean="0">
              <a:solidFill>
                <a:schemeClr val="bg1"/>
              </a:solidFill>
            </a:rPr>
            <a:t> заштита </a:t>
          </a:r>
          <a:r>
            <a:rPr lang="sr-Latn-RS" dirty="0" smtClean="0">
              <a:solidFill>
                <a:schemeClr val="bg1"/>
              </a:solidFill>
            </a:rPr>
            <a:t>67</a:t>
          </a:r>
          <a:r>
            <a:rPr lang="sr-Cyrl-RS" dirty="0" smtClean="0">
              <a:solidFill>
                <a:schemeClr val="bg1"/>
              </a:solidFill>
            </a:rPr>
            <a:t>.</a:t>
          </a:r>
          <a:r>
            <a:rPr lang="sr-Latn-RS" dirty="0" smtClean="0">
              <a:solidFill>
                <a:schemeClr val="bg1"/>
              </a:solidFill>
            </a:rPr>
            <a:t>200</a:t>
          </a:r>
          <a:r>
            <a:rPr lang="sr-Cyrl-RS" dirty="0" smtClean="0">
              <a:solidFill>
                <a:schemeClr val="bg1"/>
              </a:solidFill>
            </a:rPr>
            <a:t>.000 </a:t>
          </a:r>
          <a:r>
            <a:rPr lang="sr-Cyrl-RS" dirty="0">
              <a:solidFill>
                <a:schemeClr val="bg1"/>
              </a:solidFill>
            </a:rPr>
            <a:t>динара</a:t>
          </a:r>
          <a:endParaRPr lang="en-US" dirty="0">
            <a:solidFill>
              <a:schemeClr val="bg1"/>
            </a:solidFill>
          </a:endParaRPr>
        </a:p>
      </dgm:t>
    </dgm:pt>
    <dgm:pt modelId="{6A3537F1-6C7A-4D5E-9BC9-14D14BE7BA95}" type="parTrans" cxnId="{47BC94C2-46D4-453B-A292-6076A9F8EE3B}">
      <dgm:prSet/>
      <dgm:spPr/>
      <dgm:t>
        <a:bodyPr/>
        <a:lstStyle/>
        <a:p>
          <a:endParaRPr lang="en-US"/>
        </a:p>
      </dgm:t>
    </dgm:pt>
    <dgm:pt modelId="{9CB0C477-89B3-4058-B341-9FC9F0AB6BB2}" type="sibTrans" cxnId="{47BC94C2-46D4-453B-A292-6076A9F8EE3B}">
      <dgm:prSet/>
      <dgm:spPr/>
      <dgm:t>
        <a:bodyPr/>
        <a:lstStyle/>
        <a:p>
          <a:endParaRPr lang="en-US"/>
        </a:p>
      </dgm:t>
    </dgm:pt>
    <dgm:pt modelId="{3FA5C700-C8EE-4CAC-8DA0-0BA7CA952C72}">
      <dgm:prSet/>
      <dgm:spPr/>
      <dgm:t>
        <a:bodyPr/>
        <a:lstStyle/>
        <a:p>
          <a:r>
            <a:rPr lang="sr-Cyrl-RS" dirty="0">
              <a:solidFill>
                <a:schemeClr val="bg1"/>
              </a:solidFill>
            </a:rPr>
            <a:t>Дотације и трансфери </a:t>
          </a:r>
          <a:r>
            <a:rPr lang="sr-Latn-RS" dirty="0" smtClean="0">
              <a:solidFill>
                <a:schemeClr val="bg1"/>
              </a:solidFill>
            </a:rPr>
            <a:t>217</a:t>
          </a:r>
          <a:r>
            <a:rPr lang="sr-Cyrl-RS" dirty="0" smtClean="0">
              <a:solidFill>
                <a:schemeClr val="bg1"/>
              </a:solidFill>
            </a:rPr>
            <a:t>.</a:t>
          </a:r>
          <a:r>
            <a:rPr lang="sr-Latn-RS" dirty="0" smtClean="0">
              <a:solidFill>
                <a:schemeClr val="bg1"/>
              </a:solidFill>
            </a:rPr>
            <a:t>450</a:t>
          </a:r>
          <a:r>
            <a:rPr lang="sr-Cyrl-RS" dirty="0" smtClean="0">
              <a:solidFill>
                <a:schemeClr val="bg1"/>
              </a:solidFill>
            </a:rPr>
            <a:t>.</a:t>
          </a:r>
          <a:r>
            <a:rPr lang="sr-Latn-RS" dirty="0" smtClean="0">
              <a:solidFill>
                <a:schemeClr val="bg1"/>
              </a:solidFill>
            </a:rPr>
            <a:t>000</a:t>
          </a:r>
          <a:r>
            <a:rPr lang="sr-Cyrl-RS" dirty="0" smtClean="0">
              <a:solidFill>
                <a:schemeClr val="bg1"/>
              </a:solidFill>
            </a:rPr>
            <a:t> </a:t>
          </a:r>
          <a:r>
            <a:rPr lang="sr-Cyrl-RS" dirty="0">
              <a:solidFill>
                <a:schemeClr val="bg1"/>
              </a:solidFill>
            </a:rPr>
            <a:t>динара</a:t>
          </a:r>
          <a:endParaRPr lang="en-US" dirty="0">
            <a:solidFill>
              <a:schemeClr val="bg1"/>
            </a:solidFill>
          </a:endParaRPr>
        </a:p>
      </dgm:t>
    </dgm:pt>
    <dgm:pt modelId="{6970CC38-AACF-4350-BF4D-BD796B05B1FA}" type="parTrans" cxnId="{3BA8FFD8-B6F3-4518-99B6-8F25F307CF52}">
      <dgm:prSet/>
      <dgm:spPr/>
      <dgm:t>
        <a:bodyPr/>
        <a:lstStyle/>
        <a:p>
          <a:endParaRPr lang="en-US"/>
        </a:p>
      </dgm:t>
    </dgm:pt>
    <dgm:pt modelId="{61B610E5-4DC8-4394-A22C-5BBE6CDEE232}" type="sibTrans" cxnId="{3BA8FFD8-B6F3-4518-99B6-8F25F307CF52}">
      <dgm:prSet/>
      <dgm:spPr/>
      <dgm:t>
        <a:bodyPr/>
        <a:lstStyle/>
        <a:p>
          <a:endParaRPr lang="en-US"/>
        </a:p>
      </dgm:t>
    </dgm:pt>
    <dgm:pt modelId="{ED01A515-5448-4A3E-A2EC-575448D0F5AA}">
      <dgm:prSet/>
      <dgm:spPr/>
      <dgm:t>
        <a:bodyPr/>
        <a:lstStyle/>
        <a:p>
          <a:r>
            <a:rPr lang="sr-Cyrl-RS" dirty="0">
              <a:solidFill>
                <a:schemeClr val="bg1"/>
              </a:solidFill>
            </a:rPr>
            <a:t>Остали </a:t>
          </a:r>
          <a:r>
            <a:rPr lang="sr-Cyrl-RS" dirty="0" smtClean="0">
              <a:solidFill>
                <a:schemeClr val="bg1"/>
              </a:solidFill>
            </a:rPr>
            <a:t>расходи 1</a:t>
          </a:r>
          <a:r>
            <a:rPr lang="sr-Latn-RS" dirty="0" smtClean="0">
              <a:solidFill>
                <a:schemeClr val="bg1"/>
              </a:solidFill>
            </a:rPr>
            <a:t>96</a:t>
          </a:r>
          <a:r>
            <a:rPr lang="sr-Cyrl-RS" dirty="0" smtClean="0">
              <a:solidFill>
                <a:schemeClr val="bg1"/>
              </a:solidFill>
            </a:rPr>
            <a:t>.</a:t>
          </a:r>
          <a:r>
            <a:rPr lang="sr-Latn-RS" dirty="0" smtClean="0">
              <a:solidFill>
                <a:schemeClr val="bg1"/>
              </a:solidFill>
            </a:rPr>
            <a:t>805</a:t>
          </a:r>
          <a:r>
            <a:rPr lang="sr-Cyrl-RS" dirty="0" smtClean="0">
              <a:solidFill>
                <a:schemeClr val="bg1"/>
              </a:solidFill>
            </a:rPr>
            <a:t>.000  динара</a:t>
          </a:r>
          <a:endParaRPr lang="en-US" dirty="0">
            <a:solidFill>
              <a:schemeClr val="bg1"/>
            </a:solidFill>
          </a:endParaRPr>
        </a:p>
      </dgm:t>
    </dgm:pt>
    <dgm:pt modelId="{3C8BC949-583D-42C4-9E18-497A2FA6C1D3}" type="parTrans" cxnId="{30638209-A4D1-4BFE-943D-C66C72DB50AF}">
      <dgm:prSet/>
      <dgm:spPr/>
      <dgm:t>
        <a:bodyPr/>
        <a:lstStyle/>
        <a:p>
          <a:endParaRPr lang="en-US"/>
        </a:p>
      </dgm:t>
    </dgm:pt>
    <dgm:pt modelId="{B658162B-CA61-458F-8F17-E18D499D4DE8}" type="sibTrans" cxnId="{30638209-A4D1-4BFE-943D-C66C72DB50AF}">
      <dgm:prSet/>
      <dgm:spPr/>
      <dgm:t>
        <a:bodyPr/>
        <a:lstStyle/>
        <a:p>
          <a:endParaRPr lang="en-US"/>
        </a:p>
      </dgm:t>
    </dgm:pt>
    <dgm:pt modelId="{AE26BF5A-34A6-4192-8BEA-D9ECFB941642}">
      <dgm:prSet/>
      <dgm:spPr/>
      <dgm:t>
        <a:bodyPr/>
        <a:lstStyle/>
        <a:p>
          <a:r>
            <a:rPr lang="sr-Cyrl-RS" dirty="0">
              <a:solidFill>
                <a:schemeClr val="bg1"/>
              </a:solidFill>
            </a:rPr>
            <a:t>Средства резерве </a:t>
          </a:r>
          <a:r>
            <a:rPr lang="sr-Latn-RS" dirty="0" smtClean="0">
              <a:solidFill>
                <a:schemeClr val="bg1"/>
              </a:solidFill>
            </a:rPr>
            <a:t>3</a:t>
          </a:r>
          <a:r>
            <a:rPr lang="en-US" dirty="0" smtClean="0">
              <a:solidFill>
                <a:schemeClr val="bg1"/>
              </a:solidFill>
            </a:rPr>
            <a:t>0</a:t>
          </a:r>
          <a:r>
            <a:rPr lang="sr-Cyrl-RS" dirty="0" smtClean="0">
              <a:solidFill>
                <a:schemeClr val="bg1"/>
              </a:solidFill>
            </a:rPr>
            <a:t>.100.000</a:t>
          </a:r>
          <a:endParaRPr lang="en-US" dirty="0">
            <a:solidFill>
              <a:schemeClr val="bg1"/>
            </a:solidFill>
          </a:endParaRPr>
        </a:p>
      </dgm:t>
    </dgm:pt>
    <dgm:pt modelId="{053AEA0B-0F73-4DAC-9295-FCA55D0C5C5A}" type="parTrans" cxnId="{C2BA2E7D-A4DC-497F-82AA-B05171512E7B}">
      <dgm:prSet/>
      <dgm:spPr/>
      <dgm:t>
        <a:bodyPr/>
        <a:lstStyle/>
        <a:p>
          <a:endParaRPr lang="en-US"/>
        </a:p>
      </dgm:t>
    </dgm:pt>
    <dgm:pt modelId="{F67939D1-3ADF-4276-A6FA-0083CE5DA4FA}" type="sibTrans" cxnId="{C2BA2E7D-A4DC-497F-82AA-B05171512E7B}">
      <dgm:prSet/>
      <dgm:spPr/>
      <dgm:t>
        <a:bodyPr/>
        <a:lstStyle/>
        <a:p>
          <a:endParaRPr lang="en-US"/>
        </a:p>
      </dgm:t>
    </dgm:pt>
    <dgm:pt modelId="{9C6F0069-43DC-402D-BD84-1006528FCE04}">
      <dgm:prSet/>
      <dgm:spPr/>
      <dgm:t>
        <a:bodyPr/>
        <a:lstStyle/>
        <a:p>
          <a:r>
            <a:rPr lang="sr-Cyrl-RS" dirty="0" smtClean="0">
              <a:solidFill>
                <a:schemeClr val="bg1"/>
              </a:solidFill>
            </a:rPr>
            <a:t>Отплата камата и пратећи трошкови задуживања </a:t>
          </a:r>
          <a:r>
            <a:rPr lang="sr-Latn-RS" dirty="0" smtClean="0">
              <a:solidFill>
                <a:schemeClr val="bg1"/>
              </a:solidFill>
            </a:rPr>
            <a:t>8</a:t>
          </a:r>
          <a:r>
            <a:rPr lang="sr-Cyrl-RS" dirty="0" smtClean="0">
              <a:solidFill>
                <a:schemeClr val="bg1"/>
              </a:solidFill>
            </a:rPr>
            <a:t>.</a:t>
          </a:r>
          <a:r>
            <a:rPr lang="sr-Latn-RS" dirty="0" smtClean="0">
              <a:solidFill>
                <a:schemeClr val="bg1"/>
              </a:solidFill>
            </a:rPr>
            <a:t>400</a:t>
          </a:r>
          <a:r>
            <a:rPr lang="sr-Cyrl-RS" dirty="0" smtClean="0">
              <a:solidFill>
                <a:schemeClr val="bg1"/>
              </a:solidFill>
            </a:rPr>
            <a:t>.</a:t>
          </a:r>
          <a:r>
            <a:rPr lang="sr-Latn-RS" dirty="0" smtClean="0">
              <a:solidFill>
                <a:schemeClr val="bg1"/>
              </a:solidFill>
            </a:rPr>
            <a:t>000</a:t>
          </a:r>
          <a:r>
            <a:rPr lang="sr-Cyrl-RS" dirty="0" smtClean="0">
              <a:solidFill>
                <a:schemeClr val="bg1"/>
              </a:solidFill>
            </a:rPr>
            <a:t> динара</a:t>
          </a:r>
          <a:endParaRPr lang="en-US" dirty="0">
            <a:solidFill>
              <a:schemeClr val="bg1"/>
            </a:solidFill>
          </a:endParaRPr>
        </a:p>
      </dgm:t>
    </dgm:pt>
    <dgm:pt modelId="{9FF20664-3F6F-4415-8233-D443550F6854}" type="sibTrans" cxnId="{A14346A8-4918-4300-9891-20568D283921}">
      <dgm:prSet/>
      <dgm:spPr/>
      <dgm:t>
        <a:bodyPr/>
        <a:lstStyle/>
        <a:p>
          <a:endParaRPr lang="en-US"/>
        </a:p>
      </dgm:t>
    </dgm:pt>
    <dgm:pt modelId="{44D9A023-5F81-4677-8A1D-494A76B02F4A}" type="parTrans" cxnId="{A14346A8-4918-4300-9891-20568D283921}">
      <dgm:prSet/>
      <dgm:spPr/>
      <dgm:t>
        <a:bodyPr/>
        <a:lstStyle/>
        <a:p>
          <a:endParaRPr lang="en-US"/>
        </a:p>
      </dgm:t>
    </dgm:pt>
    <dgm:pt modelId="{71DB6AA6-42EF-4243-8889-D19C1F76BB0F}">
      <dgm:prSet/>
      <dgm:spPr/>
      <dgm:t>
        <a:bodyPr/>
        <a:lstStyle/>
        <a:p>
          <a:r>
            <a:rPr lang="sr-Cyrl-RS" dirty="0" smtClean="0">
              <a:solidFill>
                <a:schemeClr val="bg1"/>
              </a:solidFill>
            </a:rPr>
            <a:t>Отплата главнице 1</a:t>
          </a:r>
          <a:r>
            <a:rPr lang="sr-Latn-RS" dirty="0" smtClean="0">
              <a:solidFill>
                <a:schemeClr val="bg1"/>
              </a:solidFill>
            </a:rPr>
            <a:t>17</a:t>
          </a:r>
          <a:r>
            <a:rPr lang="sr-Cyrl-RS" dirty="0" smtClean="0">
              <a:solidFill>
                <a:schemeClr val="bg1"/>
              </a:solidFill>
            </a:rPr>
            <a:t>.</a:t>
          </a:r>
          <a:r>
            <a:rPr lang="sr-Latn-RS" dirty="0" smtClean="0">
              <a:solidFill>
                <a:schemeClr val="bg1"/>
              </a:solidFill>
            </a:rPr>
            <a:t>7</a:t>
          </a:r>
          <a:r>
            <a:rPr lang="sr-Cyrl-RS" dirty="0" smtClean="0">
              <a:solidFill>
                <a:schemeClr val="bg1"/>
              </a:solidFill>
            </a:rPr>
            <a:t>00.000 динара</a:t>
          </a:r>
          <a:endParaRPr lang="en-US" dirty="0">
            <a:solidFill>
              <a:schemeClr val="bg1"/>
            </a:solidFill>
          </a:endParaRPr>
        </a:p>
      </dgm:t>
    </dgm:pt>
    <dgm:pt modelId="{FF97C58F-6C29-40C8-908F-E41DCE369CA5}" type="parTrans" cxnId="{167B3EE5-199C-4359-8A03-BC98131C7A59}">
      <dgm:prSet/>
      <dgm:spPr/>
      <dgm:t>
        <a:bodyPr/>
        <a:lstStyle/>
        <a:p>
          <a:endParaRPr lang="en-US"/>
        </a:p>
      </dgm:t>
    </dgm:pt>
    <dgm:pt modelId="{A33CBCC2-F511-411E-90C4-BC394DADC845}" type="sibTrans" cxnId="{167B3EE5-199C-4359-8A03-BC98131C7A59}">
      <dgm:prSet/>
      <dgm:spPr/>
      <dgm:t>
        <a:bodyPr/>
        <a:lstStyle/>
        <a:p>
          <a:endParaRPr lang="en-US"/>
        </a:p>
      </dgm:t>
    </dgm:pt>
    <dgm:pt modelId="{F4B68BA8-694B-4B7F-8215-68903FFCD2D7}" type="pres">
      <dgm:prSet presAssocID="{B1BE2A8E-285E-4C69-9BFF-CE48B252AA50}" presName="Name0" presStyleCnt="0">
        <dgm:presLayoutVars>
          <dgm:chMax val="1"/>
          <dgm:dir/>
          <dgm:animLvl val="ctr"/>
          <dgm:resizeHandles val="exact"/>
        </dgm:presLayoutVars>
      </dgm:prSet>
      <dgm:spPr/>
      <dgm:t>
        <a:bodyPr/>
        <a:lstStyle/>
        <a:p>
          <a:endParaRPr lang="sr-Latn-RS"/>
        </a:p>
      </dgm:t>
    </dgm:pt>
    <dgm:pt modelId="{E59436B1-B652-4794-B4F4-4850647DACEB}" type="pres">
      <dgm:prSet presAssocID="{9ED1A3B2-A381-4201-823D-E4B4F944886D}" presName="centerShape" presStyleLbl="node0" presStyleIdx="0" presStyleCnt="1" custScaleX="131723" custScaleY="134986"/>
      <dgm:spPr/>
      <dgm:t>
        <a:bodyPr/>
        <a:lstStyle/>
        <a:p>
          <a:endParaRPr lang="sr-Latn-RS"/>
        </a:p>
      </dgm:t>
    </dgm:pt>
    <dgm:pt modelId="{73F305AC-CFDC-45B1-8AB8-6FABD1C99179}" type="pres">
      <dgm:prSet presAssocID="{A7091EAC-498C-4E8C-B46B-331B042A0C75}" presName="node" presStyleLbl="node1" presStyleIdx="0" presStyleCnt="9" custScaleX="141131" custScaleY="140917">
        <dgm:presLayoutVars>
          <dgm:bulletEnabled val="1"/>
        </dgm:presLayoutVars>
      </dgm:prSet>
      <dgm:spPr/>
      <dgm:t>
        <a:bodyPr/>
        <a:lstStyle/>
        <a:p>
          <a:endParaRPr lang="sr-Latn-RS"/>
        </a:p>
      </dgm:t>
    </dgm:pt>
    <dgm:pt modelId="{DA491651-56D0-404C-82B0-25ACBF882A98}" type="pres">
      <dgm:prSet presAssocID="{A7091EAC-498C-4E8C-B46B-331B042A0C75}" presName="dummy" presStyleCnt="0"/>
      <dgm:spPr/>
    </dgm:pt>
    <dgm:pt modelId="{44C62812-7B8C-4DB2-9C0D-14651D9AFC46}" type="pres">
      <dgm:prSet presAssocID="{686A1A37-AC61-4EC6-8398-59788F898E91}" presName="sibTrans" presStyleLbl="sibTrans2D1" presStyleIdx="0" presStyleCnt="9"/>
      <dgm:spPr/>
      <dgm:t>
        <a:bodyPr/>
        <a:lstStyle/>
        <a:p>
          <a:endParaRPr lang="sr-Latn-RS"/>
        </a:p>
      </dgm:t>
    </dgm:pt>
    <dgm:pt modelId="{A14630AA-C1BD-4A7E-B665-0A7C9B6C19C9}" type="pres">
      <dgm:prSet presAssocID="{3FA5C700-C8EE-4CAC-8DA0-0BA7CA952C72}" presName="node" presStyleLbl="node1" presStyleIdx="1" presStyleCnt="9" custScaleX="131953" custScaleY="129967">
        <dgm:presLayoutVars>
          <dgm:bulletEnabled val="1"/>
        </dgm:presLayoutVars>
      </dgm:prSet>
      <dgm:spPr/>
      <dgm:t>
        <a:bodyPr/>
        <a:lstStyle/>
        <a:p>
          <a:endParaRPr lang="sr-Latn-RS"/>
        </a:p>
      </dgm:t>
    </dgm:pt>
    <dgm:pt modelId="{B3474404-DEC3-43DE-B1B0-FCCBA45B0B53}" type="pres">
      <dgm:prSet presAssocID="{3FA5C700-C8EE-4CAC-8DA0-0BA7CA952C72}" presName="dummy" presStyleCnt="0"/>
      <dgm:spPr/>
    </dgm:pt>
    <dgm:pt modelId="{5D42F3FF-3AAD-4819-B004-ADDCB69227EB}" type="pres">
      <dgm:prSet presAssocID="{61B610E5-4DC8-4394-A22C-5BBE6CDEE232}" presName="sibTrans" presStyleLbl="sibTrans2D1" presStyleIdx="1" presStyleCnt="9"/>
      <dgm:spPr/>
      <dgm:t>
        <a:bodyPr/>
        <a:lstStyle/>
        <a:p>
          <a:endParaRPr lang="sr-Latn-RS"/>
        </a:p>
      </dgm:t>
    </dgm:pt>
    <dgm:pt modelId="{E43F7264-94BE-4E7E-8A98-A0D70BB3AF06}" type="pres">
      <dgm:prSet presAssocID="{4746DA87-483C-4B84-9A22-BC58F96CB23A}" presName="node" presStyleLbl="node1" presStyleIdx="2" presStyleCnt="9" custScaleX="121003" custScaleY="119208">
        <dgm:presLayoutVars>
          <dgm:bulletEnabled val="1"/>
        </dgm:presLayoutVars>
      </dgm:prSet>
      <dgm:spPr/>
      <dgm:t>
        <a:bodyPr/>
        <a:lstStyle/>
        <a:p>
          <a:endParaRPr lang="sr-Latn-RS"/>
        </a:p>
      </dgm:t>
    </dgm:pt>
    <dgm:pt modelId="{931EF9CE-45BC-491C-9A74-72874D860E58}" type="pres">
      <dgm:prSet presAssocID="{4746DA87-483C-4B84-9A22-BC58F96CB23A}" presName="dummy" presStyleCnt="0"/>
      <dgm:spPr/>
    </dgm:pt>
    <dgm:pt modelId="{19B05264-FBF1-4254-AA6E-8DA1048C9EC5}" type="pres">
      <dgm:prSet presAssocID="{DB95B0B9-5D2D-4D1A-A4F8-70F45A0E9738}" presName="sibTrans" presStyleLbl="sibTrans2D1" presStyleIdx="2" presStyleCnt="9"/>
      <dgm:spPr/>
      <dgm:t>
        <a:bodyPr/>
        <a:lstStyle/>
        <a:p>
          <a:endParaRPr lang="sr-Latn-RS"/>
        </a:p>
      </dgm:t>
    </dgm:pt>
    <dgm:pt modelId="{115526CD-270E-4C52-A164-15F2B6F9FE39}" type="pres">
      <dgm:prSet presAssocID="{8329AE49-ECD5-4C13-B90F-CA83B6E6F994}" presName="node" presStyleLbl="node1" presStyleIdx="3" presStyleCnt="9" custScaleX="120594" custScaleY="116316">
        <dgm:presLayoutVars>
          <dgm:bulletEnabled val="1"/>
        </dgm:presLayoutVars>
      </dgm:prSet>
      <dgm:spPr/>
      <dgm:t>
        <a:bodyPr/>
        <a:lstStyle/>
        <a:p>
          <a:endParaRPr lang="sr-Latn-RS"/>
        </a:p>
      </dgm:t>
    </dgm:pt>
    <dgm:pt modelId="{E442822E-2282-4D84-AEA3-97E5D7F5026E}" type="pres">
      <dgm:prSet presAssocID="{8329AE49-ECD5-4C13-B90F-CA83B6E6F994}" presName="dummy" presStyleCnt="0"/>
      <dgm:spPr/>
    </dgm:pt>
    <dgm:pt modelId="{1EBC4AA2-7966-4002-8CE2-7479E65C1C79}" type="pres">
      <dgm:prSet presAssocID="{9CB0C477-89B3-4058-B341-9FC9F0AB6BB2}" presName="sibTrans" presStyleLbl="sibTrans2D1" presStyleIdx="3" presStyleCnt="9"/>
      <dgm:spPr/>
      <dgm:t>
        <a:bodyPr/>
        <a:lstStyle/>
        <a:p>
          <a:endParaRPr lang="sr-Latn-RS"/>
        </a:p>
      </dgm:t>
    </dgm:pt>
    <dgm:pt modelId="{5101AD7C-EA94-402A-A388-0FD916639D60}" type="pres">
      <dgm:prSet presAssocID="{9C6F0069-43DC-402D-BD84-1006528FCE04}" presName="node" presStyleLbl="node1" presStyleIdx="4" presStyleCnt="9" custScaleX="117384" custScaleY="118966" custRadScaleRad="98874" custRadScaleInc="-5820">
        <dgm:presLayoutVars>
          <dgm:bulletEnabled val="1"/>
        </dgm:presLayoutVars>
      </dgm:prSet>
      <dgm:spPr/>
      <dgm:t>
        <a:bodyPr/>
        <a:lstStyle/>
        <a:p>
          <a:endParaRPr lang="sr-Latn-RS"/>
        </a:p>
      </dgm:t>
    </dgm:pt>
    <dgm:pt modelId="{97296767-E761-4683-B475-54E34622C9C1}" type="pres">
      <dgm:prSet presAssocID="{9C6F0069-43DC-402D-BD84-1006528FCE04}" presName="dummy" presStyleCnt="0"/>
      <dgm:spPr/>
    </dgm:pt>
    <dgm:pt modelId="{FC9B55A0-D6BC-47A3-92D9-CF0D462CBA3E}" type="pres">
      <dgm:prSet presAssocID="{9FF20664-3F6F-4415-8233-D443550F6854}" presName="sibTrans" presStyleLbl="sibTrans2D1" presStyleIdx="4" presStyleCnt="9"/>
      <dgm:spPr/>
      <dgm:t>
        <a:bodyPr/>
        <a:lstStyle/>
        <a:p>
          <a:endParaRPr lang="sr-Latn-RS"/>
        </a:p>
      </dgm:t>
    </dgm:pt>
    <dgm:pt modelId="{EE36B264-26C3-4179-BD39-B59975A0C181}" type="pres">
      <dgm:prSet presAssocID="{71DB6AA6-42EF-4243-8889-D19C1F76BB0F}" presName="node" presStyleLbl="node1" presStyleIdx="5" presStyleCnt="9">
        <dgm:presLayoutVars>
          <dgm:bulletEnabled val="1"/>
        </dgm:presLayoutVars>
      </dgm:prSet>
      <dgm:spPr/>
      <dgm:t>
        <a:bodyPr/>
        <a:lstStyle/>
        <a:p>
          <a:endParaRPr lang="en-US"/>
        </a:p>
      </dgm:t>
    </dgm:pt>
    <dgm:pt modelId="{44D0FC5B-08AB-4445-AFA5-6249AEC575A6}" type="pres">
      <dgm:prSet presAssocID="{71DB6AA6-42EF-4243-8889-D19C1F76BB0F}" presName="dummy" presStyleCnt="0"/>
      <dgm:spPr/>
    </dgm:pt>
    <dgm:pt modelId="{7F7BAF94-75FB-4F81-8919-57DE062077D5}" type="pres">
      <dgm:prSet presAssocID="{A33CBCC2-F511-411E-90C4-BC394DADC845}" presName="sibTrans" presStyleLbl="sibTrans2D1" presStyleIdx="5" presStyleCnt="9"/>
      <dgm:spPr/>
      <dgm:t>
        <a:bodyPr/>
        <a:lstStyle/>
        <a:p>
          <a:endParaRPr lang="en-US"/>
        </a:p>
      </dgm:t>
    </dgm:pt>
    <dgm:pt modelId="{D19ADD6D-9F0A-4766-B637-BB2D5495A9BB}" type="pres">
      <dgm:prSet presAssocID="{ED01A515-5448-4A3E-A2EC-575448D0F5AA}" presName="node" presStyleLbl="node1" presStyleIdx="6" presStyleCnt="9" custScaleX="113767" custScaleY="116316">
        <dgm:presLayoutVars>
          <dgm:bulletEnabled val="1"/>
        </dgm:presLayoutVars>
      </dgm:prSet>
      <dgm:spPr/>
      <dgm:t>
        <a:bodyPr/>
        <a:lstStyle/>
        <a:p>
          <a:endParaRPr lang="sr-Latn-RS"/>
        </a:p>
      </dgm:t>
    </dgm:pt>
    <dgm:pt modelId="{CB9DB137-9ACF-4A5D-915D-C6DEF62C671A}" type="pres">
      <dgm:prSet presAssocID="{ED01A515-5448-4A3E-A2EC-575448D0F5AA}" presName="dummy" presStyleCnt="0"/>
      <dgm:spPr/>
    </dgm:pt>
    <dgm:pt modelId="{84EFD8D8-F116-4363-8F07-0BDD118D8287}" type="pres">
      <dgm:prSet presAssocID="{B658162B-CA61-458F-8F17-E18D499D4DE8}" presName="sibTrans" presStyleLbl="sibTrans2D1" presStyleIdx="6" presStyleCnt="9"/>
      <dgm:spPr/>
      <dgm:t>
        <a:bodyPr/>
        <a:lstStyle/>
        <a:p>
          <a:endParaRPr lang="sr-Latn-RS"/>
        </a:p>
      </dgm:t>
    </dgm:pt>
    <dgm:pt modelId="{4F05B281-B6DB-45BB-A427-1BF92AADC139}" type="pres">
      <dgm:prSet presAssocID="{AE26BF5A-34A6-4192-8BEA-D9ECFB941642}" presName="node" presStyleLbl="node1" presStyleIdx="7" presStyleCnt="9" custScaleX="112359" custScaleY="125494">
        <dgm:presLayoutVars>
          <dgm:bulletEnabled val="1"/>
        </dgm:presLayoutVars>
      </dgm:prSet>
      <dgm:spPr/>
      <dgm:t>
        <a:bodyPr/>
        <a:lstStyle/>
        <a:p>
          <a:endParaRPr lang="sr-Latn-RS"/>
        </a:p>
      </dgm:t>
    </dgm:pt>
    <dgm:pt modelId="{FEDFE719-4F44-4DDA-B702-82A372856A51}" type="pres">
      <dgm:prSet presAssocID="{AE26BF5A-34A6-4192-8BEA-D9ECFB941642}" presName="dummy" presStyleCnt="0"/>
      <dgm:spPr/>
    </dgm:pt>
    <dgm:pt modelId="{C0575E5C-DEAA-49FF-9C6A-0DF4C03D040D}" type="pres">
      <dgm:prSet presAssocID="{F67939D1-3ADF-4276-A6FA-0083CE5DA4FA}" presName="sibTrans" presStyleLbl="sibTrans2D1" presStyleIdx="7" presStyleCnt="9"/>
      <dgm:spPr/>
      <dgm:t>
        <a:bodyPr/>
        <a:lstStyle/>
        <a:p>
          <a:endParaRPr lang="sr-Latn-RS"/>
        </a:p>
      </dgm:t>
    </dgm:pt>
    <dgm:pt modelId="{2D6C03BD-4023-431E-84F6-C080A9961C8A}" type="pres">
      <dgm:prSet presAssocID="{91651A17-950C-49EC-8C35-2517548AE9E6}" presName="node" presStyleLbl="node1" presStyleIdx="8" presStyleCnt="9" custScaleX="134628" custScaleY="131362" custRadScaleRad="93377" custRadScaleInc="-24115">
        <dgm:presLayoutVars>
          <dgm:bulletEnabled val="1"/>
        </dgm:presLayoutVars>
      </dgm:prSet>
      <dgm:spPr/>
      <dgm:t>
        <a:bodyPr/>
        <a:lstStyle/>
        <a:p>
          <a:endParaRPr lang="sr-Latn-RS"/>
        </a:p>
      </dgm:t>
    </dgm:pt>
    <dgm:pt modelId="{2578787D-F4B0-463A-AA6F-94706894BC8C}" type="pres">
      <dgm:prSet presAssocID="{91651A17-950C-49EC-8C35-2517548AE9E6}" presName="dummy" presStyleCnt="0"/>
      <dgm:spPr/>
    </dgm:pt>
    <dgm:pt modelId="{7C884431-F906-455C-AAF5-4FBEC1E13C27}" type="pres">
      <dgm:prSet presAssocID="{8962C693-DF60-43F6-9F43-7615C2E1439A}" presName="sibTrans" presStyleLbl="sibTrans2D1" presStyleIdx="8" presStyleCnt="9"/>
      <dgm:spPr/>
      <dgm:t>
        <a:bodyPr/>
        <a:lstStyle/>
        <a:p>
          <a:endParaRPr lang="sr-Latn-RS"/>
        </a:p>
      </dgm:t>
    </dgm:pt>
  </dgm:ptLst>
  <dgm:cxnLst>
    <dgm:cxn modelId="{15B25BE7-B61F-4399-8DBB-F360C2BA96E5}" type="presOf" srcId="{686A1A37-AC61-4EC6-8398-59788F898E91}" destId="{44C62812-7B8C-4DB2-9C0D-14651D9AFC46}" srcOrd="0" destOrd="0" presId="urn:microsoft.com/office/officeart/2005/8/layout/radial6"/>
    <dgm:cxn modelId="{D5A26C81-B5CA-4FF9-85ED-60967857EFA6}" srcId="{B1BE2A8E-285E-4C69-9BFF-CE48B252AA50}" destId="{3641F520-BAF8-4BA4-A826-44FA753A5F4E}" srcOrd="3" destOrd="0" parTransId="{31D6B297-275C-4FAC-A07E-4467512471AD}" sibTransId="{53B82682-8E0C-4903-98EA-36CBB0B8A63B}"/>
    <dgm:cxn modelId="{A14346A8-4918-4300-9891-20568D283921}" srcId="{9ED1A3B2-A381-4201-823D-E4B4F944886D}" destId="{9C6F0069-43DC-402D-BD84-1006528FCE04}" srcOrd="4" destOrd="0" parTransId="{44D9A023-5F81-4677-8A1D-494A76B02F4A}" sibTransId="{9FF20664-3F6F-4415-8233-D443550F6854}"/>
    <dgm:cxn modelId="{BD8B088F-38DD-4C61-9C7F-39D38AF469D9}" type="presOf" srcId="{DB95B0B9-5D2D-4D1A-A4F8-70F45A0E9738}" destId="{19B05264-FBF1-4254-AA6E-8DA1048C9EC5}" srcOrd="0" destOrd="0" presId="urn:microsoft.com/office/officeart/2005/8/layout/radial6"/>
    <dgm:cxn modelId="{57289D19-F335-4D68-AC7E-5582D07598B2}" type="presOf" srcId="{9FF20664-3F6F-4415-8233-D443550F6854}" destId="{FC9B55A0-D6BC-47A3-92D9-CF0D462CBA3E}" srcOrd="0" destOrd="0" presId="urn:microsoft.com/office/officeart/2005/8/layout/radial6"/>
    <dgm:cxn modelId="{5EC1D513-D8D4-45F0-8AFD-7633B3DF7A52}" type="presOf" srcId="{4746DA87-483C-4B84-9A22-BC58F96CB23A}" destId="{E43F7264-94BE-4E7E-8A98-A0D70BB3AF06}" srcOrd="0" destOrd="0" presId="urn:microsoft.com/office/officeart/2005/8/layout/radial6"/>
    <dgm:cxn modelId="{6AD463C1-088C-44BE-8C34-750F20CE8DA0}" type="presOf" srcId="{3FA5C700-C8EE-4CAC-8DA0-0BA7CA952C72}" destId="{A14630AA-C1BD-4A7E-B665-0A7C9B6C19C9}" srcOrd="0" destOrd="0" presId="urn:microsoft.com/office/officeart/2005/8/layout/radial6"/>
    <dgm:cxn modelId="{0BB795E9-FFF1-4A2D-878C-FAE1C6BDCC87}" type="presOf" srcId="{9C6F0069-43DC-402D-BD84-1006528FCE04}" destId="{5101AD7C-EA94-402A-A388-0FD916639D60}" srcOrd="0" destOrd="0" presId="urn:microsoft.com/office/officeart/2005/8/layout/radial6"/>
    <dgm:cxn modelId="{30638209-A4D1-4BFE-943D-C66C72DB50AF}" srcId="{9ED1A3B2-A381-4201-823D-E4B4F944886D}" destId="{ED01A515-5448-4A3E-A2EC-575448D0F5AA}" srcOrd="6" destOrd="0" parTransId="{3C8BC949-583D-42C4-9E18-497A2FA6C1D3}" sibTransId="{B658162B-CA61-458F-8F17-E18D499D4DE8}"/>
    <dgm:cxn modelId="{8AD44159-442C-4DEC-ACDC-2060DD6FE511}" srcId="{7D1C9009-9B60-4C15-8E3B-F949FAB90776}" destId="{BEBB7508-5593-4665-86D9-67DC9EEDFE00}" srcOrd="0" destOrd="0" parTransId="{C01D930E-241E-4B8F-9FFE-A12F23D4AE61}" sibTransId="{8C2D30BC-9728-4727-AC9C-7DD1886B66DA}"/>
    <dgm:cxn modelId="{47BC94C2-46D4-453B-A292-6076A9F8EE3B}" srcId="{9ED1A3B2-A381-4201-823D-E4B4F944886D}" destId="{8329AE49-ECD5-4C13-B90F-CA83B6E6F994}" srcOrd="3" destOrd="0" parTransId="{6A3537F1-6C7A-4D5E-9BC9-14D14BE7BA95}" sibTransId="{9CB0C477-89B3-4058-B341-9FC9F0AB6BB2}"/>
    <dgm:cxn modelId="{5C9EFB21-D730-469F-BCC2-6ADA252CF713}" type="presOf" srcId="{B658162B-CA61-458F-8F17-E18D499D4DE8}" destId="{84EFD8D8-F116-4363-8F07-0BDD118D8287}" srcOrd="0" destOrd="0" presId="urn:microsoft.com/office/officeart/2005/8/layout/radial6"/>
    <dgm:cxn modelId="{667A6532-F93A-4FD0-BD4D-A1165020F36F}" srcId="{343B6168-99DB-4C0C-9BE7-E54D7B80C5AD}" destId="{AC73436A-3EE6-4AB1-8B81-F0B7414514C2}" srcOrd="0" destOrd="0" parTransId="{67F09836-65ED-439A-8E55-BF0FF6A12BA6}" sibTransId="{6C19F97B-9D99-4777-817C-1695A372D4F1}"/>
    <dgm:cxn modelId="{D6D3D766-AAF1-452B-B7A5-DE64D7EFBDAC}" srcId="{7D1C9009-9B60-4C15-8E3B-F949FAB90776}" destId="{DC185536-47EC-480B-B419-24BC666B206E}" srcOrd="1" destOrd="0" parTransId="{43B3845C-4A8E-4186-AC01-CB23C9CE3CE4}" sibTransId="{FF327DB0-0FCC-45EC-A004-6349AB5E0A19}"/>
    <dgm:cxn modelId="{65DC7EE8-791F-4453-AEE4-351692992E5F}" type="presOf" srcId="{B1BE2A8E-285E-4C69-9BFF-CE48B252AA50}" destId="{F4B68BA8-694B-4B7F-8215-68903FFCD2D7}" srcOrd="0" destOrd="0" presId="urn:microsoft.com/office/officeart/2005/8/layout/radial6"/>
    <dgm:cxn modelId="{D9AC742A-917E-4818-8C2B-93B8B4D0D262}" type="presOf" srcId="{AE26BF5A-34A6-4192-8BEA-D9ECFB941642}" destId="{4F05B281-B6DB-45BB-A427-1BF92AADC139}" srcOrd="0" destOrd="0" presId="urn:microsoft.com/office/officeart/2005/8/layout/radial6"/>
    <dgm:cxn modelId="{28F1F12C-F4AD-4E97-81E8-8618F0209646}" srcId="{B1BE2A8E-285E-4C69-9BFF-CE48B252AA50}" destId="{9ED1A3B2-A381-4201-823D-E4B4F944886D}" srcOrd="0" destOrd="0" parTransId="{73ADFC91-EAB5-4621-8C76-D207DF7E46EB}" sibTransId="{BBBE51B8-3D99-4D37-A53E-85F69FB1F8D4}"/>
    <dgm:cxn modelId="{4A16358E-6F75-4AC0-B6E5-E26F15B1A750}" srcId="{B1BE2A8E-285E-4C69-9BFF-CE48B252AA50}" destId="{3BA9396D-1753-43D3-A703-A75A7C19204B}" srcOrd="1" destOrd="0" parTransId="{FDC0F8DA-00AF-40CD-B616-B7AA7472101C}" sibTransId="{869210E2-CDFB-49E6-A3F9-D5A55D2018F0}"/>
    <dgm:cxn modelId="{4E6E6427-5348-4ECF-99CC-46CA5F3BDA5F}" srcId="{B1BE2A8E-285E-4C69-9BFF-CE48B252AA50}" destId="{7D1C9009-9B60-4C15-8E3B-F949FAB90776}" srcOrd="4" destOrd="0" parTransId="{E75197AC-E7B0-4C26-9D1F-47E47BE7CCEF}" sibTransId="{9D56A871-CE7A-4922-AAF9-9D95A29D1039}"/>
    <dgm:cxn modelId="{464AEB83-A961-4BF3-980D-8DBCF9264695}" srcId="{343B6168-99DB-4C0C-9BE7-E54D7B80C5AD}" destId="{352A865C-AD96-4AB1-8A5C-397B7A7D9B07}" srcOrd="1" destOrd="0" parTransId="{7EC1ADA9-9F6E-4AFC-AE86-4831D523AA38}" sibTransId="{7473CF13-22F0-41AF-BD4E-305659448BE2}"/>
    <dgm:cxn modelId="{AE26F329-897E-412E-A92A-D95A8804158B}" srcId="{9ED1A3B2-A381-4201-823D-E4B4F944886D}" destId="{A7091EAC-498C-4E8C-B46B-331B042A0C75}" srcOrd="0" destOrd="0" parTransId="{5263AC43-AEF9-405C-B9BD-C1E77733E429}" sibTransId="{686A1A37-AC61-4EC6-8398-59788F898E91}"/>
    <dgm:cxn modelId="{3EF3403C-A42B-483C-89B0-BC54F70E5592}" type="presOf" srcId="{9ED1A3B2-A381-4201-823D-E4B4F944886D}" destId="{E59436B1-B652-4794-B4F4-4850647DACEB}" srcOrd="0" destOrd="0" presId="urn:microsoft.com/office/officeart/2005/8/layout/radial6"/>
    <dgm:cxn modelId="{C11E6F22-FD2F-49D2-BD48-3542B5EC8C51}" type="presOf" srcId="{F67939D1-3ADF-4276-A6FA-0083CE5DA4FA}" destId="{C0575E5C-DEAA-49FF-9C6A-0DF4C03D040D}" srcOrd="0" destOrd="0" presId="urn:microsoft.com/office/officeart/2005/8/layout/radial6"/>
    <dgm:cxn modelId="{DA7610CE-0D19-48FA-ADF1-4992EAE53341}" type="presOf" srcId="{9CB0C477-89B3-4058-B341-9FC9F0AB6BB2}" destId="{1EBC4AA2-7966-4002-8CE2-7479E65C1C79}" srcOrd="0" destOrd="0" presId="urn:microsoft.com/office/officeart/2005/8/layout/radial6"/>
    <dgm:cxn modelId="{0F519843-417F-4196-AE51-1E900F71077B}" srcId="{9ED1A3B2-A381-4201-823D-E4B4F944886D}" destId="{4746DA87-483C-4B84-9A22-BC58F96CB23A}" srcOrd="2" destOrd="0" parTransId="{8A92D324-8EB2-4984-ADCB-62EACF9FECFF}" sibTransId="{DB95B0B9-5D2D-4D1A-A4F8-70F45A0E9738}"/>
    <dgm:cxn modelId="{E14E4EEE-087E-4E8C-92C7-D48A2C2A60C4}" srcId="{9ED1A3B2-A381-4201-823D-E4B4F944886D}" destId="{91651A17-950C-49EC-8C35-2517548AE9E6}" srcOrd="8" destOrd="0" parTransId="{842A79D3-4827-4424-A76D-539154392405}" sibTransId="{8962C693-DF60-43F6-9F43-7615C2E1439A}"/>
    <dgm:cxn modelId="{4E693A1F-A818-494A-9191-6DDA96FF0598}" type="presOf" srcId="{A7091EAC-498C-4E8C-B46B-331B042A0C75}" destId="{73F305AC-CFDC-45B1-8AB8-6FABD1C99179}" srcOrd="0" destOrd="0" presId="urn:microsoft.com/office/officeart/2005/8/layout/radial6"/>
    <dgm:cxn modelId="{F9A18736-52FE-4244-8BAC-02F620071C0A}" type="presOf" srcId="{A33CBCC2-F511-411E-90C4-BC394DADC845}" destId="{7F7BAF94-75FB-4F81-8919-57DE062077D5}" srcOrd="0" destOrd="0" presId="urn:microsoft.com/office/officeart/2005/8/layout/radial6"/>
    <dgm:cxn modelId="{57E0479C-AED4-43B7-B79A-C6912080CB5C}" type="presOf" srcId="{71DB6AA6-42EF-4243-8889-D19C1F76BB0F}" destId="{EE36B264-26C3-4179-BD39-B59975A0C181}" srcOrd="0" destOrd="0" presId="urn:microsoft.com/office/officeart/2005/8/layout/radial6"/>
    <dgm:cxn modelId="{79367CFA-29E9-494C-A699-58E7C53282C6}" type="presOf" srcId="{61B610E5-4DC8-4394-A22C-5BBE6CDEE232}" destId="{5D42F3FF-3AAD-4819-B004-ADDCB69227EB}" srcOrd="0" destOrd="0" presId="urn:microsoft.com/office/officeart/2005/8/layout/radial6"/>
    <dgm:cxn modelId="{3BA8FFD8-B6F3-4518-99B6-8F25F307CF52}" srcId="{9ED1A3B2-A381-4201-823D-E4B4F944886D}" destId="{3FA5C700-C8EE-4CAC-8DA0-0BA7CA952C72}" srcOrd="1" destOrd="0" parTransId="{6970CC38-AACF-4350-BF4D-BD796B05B1FA}" sibTransId="{61B610E5-4DC8-4394-A22C-5BBE6CDEE232}"/>
    <dgm:cxn modelId="{FCCD6129-1EC0-448C-BF7A-51C6647345E8}" type="presOf" srcId="{ED01A515-5448-4A3E-A2EC-575448D0F5AA}" destId="{D19ADD6D-9F0A-4766-B637-BB2D5495A9BB}" srcOrd="0" destOrd="0" presId="urn:microsoft.com/office/officeart/2005/8/layout/radial6"/>
    <dgm:cxn modelId="{3E3F65F0-4760-477C-86B5-CB390EDD29DB}" type="presOf" srcId="{8962C693-DF60-43F6-9F43-7615C2E1439A}" destId="{7C884431-F906-455C-AAF5-4FBEC1E13C27}" srcOrd="0" destOrd="0" presId="urn:microsoft.com/office/officeart/2005/8/layout/radial6"/>
    <dgm:cxn modelId="{B6507D96-25C4-4121-9433-2A113978B784}" srcId="{B1BE2A8E-285E-4C69-9BFF-CE48B252AA50}" destId="{C64FD589-26EA-483C-BB5E-C8324A82EAF5}" srcOrd="2" destOrd="0" parTransId="{1E312D33-14E1-4B2B-A210-2A735401CE1C}" sibTransId="{46E45D53-1277-4C97-8E3B-323B4EBF62F5}"/>
    <dgm:cxn modelId="{9CBCBA83-8BC0-4D9D-8F59-4CE72862435A}" type="presOf" srcId="{91651A17-950C-49EC-8C35-2517548AE9E6}" destId="{2D6C03BD-4023-431E-84F6-C080A9961C8A}" srcOrd="0" destOrd="0" presId="urn:microsoft.com/office/officeart/2005/8/layout/radial6"/>
    <dgm:cxn modelId="{AF333ABE-6D5B-4845-91C6-0C3A13CCB688}" type="presOf" srcId="{8329AE49-ECD5-4C13-B90F-CA83B6E6F994}" destId="{115526CD-270E-4C52-A164-15F2B6F9FE39}" srcOrd="0" destOrd="0" presId="urn:microsoft.com/office/officeart/2005/8/layout/radial6"/>
    <dgm:cxn modelId="{3DFE3AE5-6DA5-4440-A66F-1437FD4DC5D4}" srcId="{B1BE2A8E-285E-4C69-9BFF-CE48B252AA50}" destId="{343B6168-99DB-4C0C-9BE7-E54D7B80C5AD}" srcOrd="5" destOrd="0" parTransId="{6F98FC42-2370-4FD0-A627-0708511F7F32}" sibTransId="{95FBDDB6-4174-4619-B543-81DEF6B7716A}"/>
    <dgm:cxn modelId="{167B3EE5-199C-4359-8A03-BC98131C7A59}" srcId="{9ED1A3B2-A381-4201-823D-E4B4F944886D}" destId="{71DB6AA6-42EF-4243-8889-D19C1F76BB0F}" srcOrd="5" destOrd="0" parTransId="{FF97C58F-6C29-40C8-908F-E41DCE369CA5}" sibTransId="{A33CBCC2-F511-411E-90C4-BC394DADC845}"/>
    <dgm:cxn modelId="{C2BA2E7D-A4DC-497F-82AA-B05171512E7B}" srcId="{9ED1A3B2-A381-4201-823D-E4B4F944886D}" destId="{AE26BF5A-34A6-4192-8BEA-D9ECFB941642}" srcOrd="7" destOrd="0" parTransId="{053AEA0B-0F73-4DAC-9295-FCA55D0C5C5A}" sibTransId="{F67939D1-3ADF-4276-A6FA-0083CE5DA4FA}"/>
    <dgm:cxn modelId="{D556896D-64B6-4407-9D72-65AD81369266}" type="presParOf" srcId="{F4B68BA8-694B-4B7F-8215-68903FFCD2D7}" destId="{E59436B1-B652-4794-B4F4-4850647DACEB}" srcOrd="0" destOrd="0" presId="urn:microsoft.com/office/officeart/2005/8/layout/radial6"/>
    <dgm:cxn modelId="{968B3330-4EC7-4038-9A79-3DB0A8717D55}" type="presParOf" srcId="{F4B68BA8-694B-4B7F-8215-68903FFCD2D7}" destId="{73F305AC-CFDC-45B1-8AB8-6FABD1C99179}" srcOrd="1" destOrd="0" presId="urn:microsoft.com/office/officeart/2005/8/layout/radial6"/>
    <dgm:cxn modelId="{083B0CD6-7D88-48FE-AFF8-2770061EF1B9}" type="presParOf" srcId="{F4B68BA8-694B-4B7F-8215-68903FFCD2D7}" destId="{DA491651-56D0-404C-82B0-25ACBF882A98}" srcOrd="2" destOrd="0" presId="urn:microsoft.com/office/officeart/2005/8/layout/radial6"/>
    <dgm:cxn modelId="{16D38BD4-C749-43E9-9B4D-823F3BABD9FB}" type="presParOf" srcId="{F4B68BA8-694B-4B7F-8215-68903FFCD2D7}" destId="{44C62812-7B8C-4DB2-9C0D-14651D9AFC46}" srcOrd="3" destOrd="0" presId="urn:microsoft.com/office/officeart/2005/8/layout/radial6"/>
    <dgm:cxn modelId="{260041D7-6D0A-428E-8B93-851C50B7B7FF}" type="presParOf" srcId="{F4B68BA8-694B-4B7F-8215-68903FFCD2D7}" destId="{A14630AA-C1BD-4A7E-B665-0A7C9B6C19C9}" srcOrd="4" destOrd="0" presId="urn:microsoft.com/office/officeart/2005/8/layout/radial6"/>
    <dgm:cxn modelId="{0CF0692D-2CC1-4A7C-9D34-EF2560B3E5F1}" type="presParOf" srcId="{F4B68BA8-694B-4B7F-8215-68903FFCD2D7}" destId="{B3474404-DEC3-43DE-B1B0-FCCBA45B0B53}" srcOrd="5" destOrd="0" presId="urn:microsoft.com/office/officeart/2005/8/layout/radial6"/>
    <dgm:cxn modelId="{AF9F521A-6219-4917-9E1D-59F3BF42F08F}" type="presParOf" srcId="{F4B68BA8-694B-4B7F-8215-68903FFCD2D7}" destId="{5D42F3FF-3AAD-4819-B004-ADDCB69227EB}" srcOrd="6" destOrd="0" presId="urn:microsoft.com/office/officeart/2005/8/layout/radial6"/>
    <dgm:cxn modelId="{FEBE1266-ACDB-43EC-B9AF-A927FC3322F9}" type="presParOf" srcId="{F4B68BA8-694B-4B7F-8215-68903FFCD2D7}" destId="{E43F7264-94BE-4E7E-8A98-A0D70BB3AF06}" srcOrd="7" destOrd="0" presId="urn:microsoft.com/office/officeart/2005/8/layout/radial6"/>
    <dgm:cxn modelId="{DF58FAA5-9051-47B7-9B31-61C6C5137AE0}" type="presParOf" srcId="{F4B68BA8-694B-4B7F-8215-68903FFCD2D7}" destId="{931EF9CE-45BC-491C-9A74-72874D860E58}" srcOrd="8" destOrd="0" presId="urn:microsoft.com/office/officeart/2005/8/layout/radial6"/>
    <dgm:cxn modelId="{8F9F5FD1-5694-48A5-BB25-459151FF677D}" type="presParOf" srcId="{F4B68BA8-694B-4B7F-8215-68903FFCD2D7}" destId="{19B05264-FBF1-4254-AA6E-8DA1048C9EC5}" srcOrd="9" destOrd="0" presId="urn:microsoft.com/office/officeart/2005/8/layout/radial6"/>
    <dgm:cxn modelId="{72A42ED5-3446-4DE8-A4D3-148A0A30BDBF}" type="presParOf" srcId="{F4B68BA8-694B-4B7F-8215-68903FFCD2D7}" destId="{115526CD-270E-4C52-A164-15F2B6F9FE39}" srcOrd="10" destOrd="0" presId="urn:microsoft.com/office/officeart/2005/8/layout/radial6"/>
    <dgm:cxn modelId="{F5160239-523C-416B-B3F0-76F9EFD3254F}" type="presParOf" srcId="{F4B68BA8-694B-4B7F-8215-68903FFCD2D7}" destId="{E442822E-2282-4D84-AEA3-97E5D7F5026E}" srcOrd="11" destOrd="0" presId="urn:microsoft.com/office/officeart/2005/8/layout/radial6"/>
    <dgm:cxn modelId="{5959F9D9-A684-41D8-BEE2-DE8852492309}" type="presParOf" srcId="{F4B68BA8-694B-4B7F-8215-68903FFCD2D7}" destId="{1EBC4AA2-7966-4002-8CE2-7479E65C1C79}" srcOrd="12" destOrd="0" presId="urn:microsoft.com/office/officeart/2005/8/layout/radial6"/>
    <dgm:cxn modelId="{0657E8C1-01D7-4CC0-B548-C8E5739E41EB}" type="presParOf" srcId="{F4B68BA8-694B-4B7F-8215-68903FFCD2D7}" destId="{5101AD7C-EA94-402A-A388-0FD916639D60}" srcOrd="13" destOrd="0" presId="urn:microsoft.com/office/officeart/2005/8/layout/radial6"/>
    <dgm:cxn modelId="{0DE83748-214B-4394-AFCC-50F73128CA7F}" type="presParOf" srcId="{F4B68BA8-694B-4B7F-8215-68903FFCD2D7}" destId="{97296767-E761-4683-B475-54E34622C9C1}" srcOrd="14" destOrd="0" presId="urn:microsoft.com/office/officeart/2005/8/layout/radial6"/>
    <dgm:cxn modelId="{6FAD0287-3642-4BC3-838C-432047BEF64F}" type="presParOf" srcId="{F4B68BA8-694B-4B7F-8215-68903FFCD2D7}" destId="{FC9B55A0-D6BC-47A3-92D9-CF0D462CBA3E}" srcOrd="15" destOrd="0" presId="urn:microsoft.com/office/officeart/2005/8/layout/radial6"/>
    <dgm:cxn modelId="{F05C7BEC-5AC5-4D3A-84B6-B2AF71FB4801}" type="presParOf" srcId="{F4B68BA8-694B-4B7F-8215-68903FFCD2D7}" destId="{EE36B264-26C3-4179-BD39-B59975A0C181}" srcOrd="16" destOrd="0" presId="urn:microsoft.com/office/officeart/2005/8/layout/radial6"/>
    <dgm:cxn modelId="{D4FF07D5-BF3B-4068-A942-C1242F9C3E38}" type="presParOf" srcId="{F4B68BA8-694B-4B7F-8215-68903FFCD2D7}" destId="{44D0FC5B-08AB-4445-AFA5-6249AEC575A6}" srcOrd="17" destOrd="0" presId="urn:microsoft.com/office/officeart/2005/8/layout/radial6"/>
    <dgm:cxn modelId="{8CD4F6DE-13AC-4E7C-9CEC-31D1BE260D32}" type="presParOf" srcId="{F4B68BA8-694B-4B7F-8215-68903FFCD2D7}" destId="{7F7BAF94-75FB-4F81-8919-57DE062077D5}" srcOrd="18" destOrd="0" presId="urn:microsoft.com/office/officeart/2005/8/layout/radial6"/>
    <dgm:cxn modelId="{85324FF1-B5A8-42C3-9CD8-B8F3A7B41DAF}" type="presParOf" srcId="{F4B68BA8-694B-4B7F-8215-68903FFCD2D7}" destId="{D19ADD6D-9F0A-4766-B637-BB2D5495A9BB}" srcOrd="19" destOrd="0" presId="urn:microsoft.com/office/officeart/2005/8/layout/radial6"/>
    <dgm:cxn modelId="{363F0F02-6E41-404E-B2E5-4890434DECC7}" type="presParOf" srcId="{F4B68BA8-694B-4B7F-8215-68903FFCD2D7}" destId="{CB9DB137-9ACF-4A5D-915D-C6DEF62C671A}" srcOrd="20" destOrd="0" presId="urn:microsoft.com/office/officeart/2005/8/layout/radial6"/>
    <dgm:cxn modelId="{C75A112C-7212-4B80-9DA4-CA7F2DD70EB5}" type="presParOf" srcId="{F4B68BA8-694B-4B7F-8215-68903FFCD2D7}" destId="{84EFD8D8-F116-4363-8F07-0BDD118D8287}" srcOrd="21" destOrd="0" presId="urn:microsoft.com/office/officeart/2005/8/layout/radial6"/>
    <dgm:cxn modelId="{F93707E6-5B1F-4F40-A3A3-B884267CE7F5}" type="presParOf" srcId="{F4B68BA8-694B-4B7F-8215-68903FFCD2D7}" destId="{4F05B281-B6DB-45BB-A427-1BF92AADC139}" srcOrd="22" destOrd="0" presId="urn:microsoft.com/office/officeart/2005/8/layout/radial6"/>
    <dgm:cxn modelId="{3D4ADB0D-3A32-46EB-993B-C2B89385D5E3}" type="presParOf" srcId="{F4B68BA8-694B-4B7F-8215-68903FFCD2D7}" destId="{FEDFE719-4F44-4DDA-B702-82A372856A51}" srcOrd="23" destOrd="0" presId="urn:microsoft.com/office/officeart/2005/8/layout/radial6"/>
    <dgm:cxn modelId="{EBDDFBD5-050A-401C-B541-60C312E8BADC}" type="presParOf" srcId="{F4B68BA8-694B-4B7F-8215-68903FFCD2D7}" destId="{C0575E5C-DEAA-49FF-9C6A-0DF4C03D040D}" srcOrd="24" destOrd="0" presId="urn:microsoft.com/office/officeart/2005/8/layout/radial6"/>
    <dgm:cxn modelId="{FD35A212-0E1F-4819-BF1F-B29719BECB43}" type="presParOf" srcId="{F4B68BA8-694B-4B7F-8215-68903FFCD2D7}" destId="{2D6C03BD-4023-431E-84F6-C080A9961C8A}" srcOrd="25" destOrd="0" presId="urn:microsoft.com/office/officeart/2005/8/layout/radial6"/>
    <dgm:cxn modelId="{BC555FE2-565F-4CC2-844D-BACDB94E3D46}" type="presParOf" srcId="{F4B68BA8-694B-4B7F-8215-68903FFCD2D7}" destId="{2578787D-F4B0-463A-AA6F-94706894BC8C}" srcOrd="26" destOrd="0" presId="urn:microsoft.com/office/officeart/2005/8/layout/radial6"/>
    <dgm:cxn modelId="{6F30A1FC-C56F-4DA2-B79C-F00209C57B2B}" type="presParOf" srcId="{F4B68BA8-694B-4B7F-8215-68903FFCD2D7}" destId="{7C884431-F906-455C-AAF5-4FBEC1E13C27}" srcOrd="27"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8A603F-EC40-41E4-BA70-D5C5F8781BC3}">
      <dsp:nvSpPr>
        <dsp:cNvPr id="0" name=""/>
        <dsp:cNvSpPr/>
      </dsp:nvSpPr>
      <dsp:spPr>
        <a:xfrm>
          <a:off x="2105041" y="2259715"/>
          <a:ext cx="2323257" cy="2205407"/>
        </a:xfrm>
        <a:prstGeom prst="ellipse">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sr-Cyrl-RS" sz="2700" kern="1200" dirty="0"/>
            <a:t>Ко учествује у изради буџета</a:t>
          </a:r>
          <a:r>
            <a:rPr lang="en-US" sz="2700" kern="1200" dirty="0"/>
            <a:t>?</a:t>
          </a:r>
        </a:p>
      </dsp:txBody>
      <dsp:txXfrm>
        <a:off x="2445274" y="2582689"/>
        <a:ext cx="1642791" cy="1559459"/>
      </dsp:txXfrm>
    </dsp:sp>
    <dsp:sp modelId="{FDD76D25-2A08-46FF-8C07-2877A0C9FB2D}">
      <dsp:nvSpPr>
        <dsp:cNvPr id="0" name=""/>
        <dsp:cNvSpPr/>
      </dsp:nvSpPr>
      <dsp:spPr>
        <a:xfrm rot="13017627">
          <a:off x="990806" y="1938675"/>
          <a:ext cx="1443445"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B915FF-FAD2-4327-A8E8-FB9B137542A2}">
      <dsp:nvSpPr>
        <dsp:cNvPr id="0" name=""/>
        <dsp:cNvSpPr/>
      </dsp:nvSpPr>
      <dsp:spPr>
        <a:xfrm>
          <a:off x="500064" y="1214453"/>
          <a:ext cx="1271543" cy="1089142"/>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Индиректни буџетски корисници</a:t>
          </a:r>
          <a:endParaRPr lang="sr-Cyrl-RS" sz="1400" kern="1200" dirty="0"/>
        </a:p>
        <a:p>
          <a:pPr lvl="0" algn="ctr" defTabSz="622300">
            <a:lnSpc>
              <a:spcPct val="90000"/>
            </a:lnSpc>
            <a:spcBef>
              <a:spcPct val="0"/>
            </a:spcBef>
            <a:spcAft>
              <a:spcPct val="35000"/>
            </a:spcAft>
          </a:pPr>
          <a:endParaRPr lang="en-US" sz="800" kern="1200" dirty="0"/>
        </a:p>
      </dsp:txBody>
      <dsp:txXfrm>
        <a:off x="531964" y="1246353"/>
        <a:ext cx="1207743" cy="1025342"/>
      </dsp:txXfrm>
    </dsp:sp>
    <dsp:sp modelId="{EA842F94-5DAB-40BA-A137-4DDCD4A7DE5B}">
      <dsp:nvSpPr>
        <dsp:cNvPr id="0" name=""/>
        <dsp:cNvSpPr/>
      </dsp:nvSpPr>
      <dsp:spPr>
        <a:xfrm rot="16307607">
          <a:off x="2863042" y="1431808"/>
          <a:ext cx="1157050"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9EC9E4-4DCD-4C5C-B3E7-3180A7E676BC}">
      <dsp:nvSpPr>
        <dsp:cNvPr id="0" name=""/>
        <dsp:cNvSpPr/>
      </dsp:nvSpPr>
      <dsp:spPr>
        <a:xfrm>
          <a:off x="2714648" y="428638"/>
          <a:ext cx="1249707" cy="1215543"/>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Градска </a:t>
          </a:r>
          <a:r>
            <a:rPr lang="sr-Cyrl-RS" sz="1400" kern="1200" dirty="0" smtClean="0"/>
            <a:t>власт и стручне службе</a:t>
          </a:r>
          <a:endParaRPr lang="en-US" sz="1400" kern="1200" dirty="0"/>
        </a:p>
      </dsp:txBody>
      <dsp:txXfrm>
        <a:off x="2750250" y="464240"/>
        <a:ext cx="1178503" cy="1144339"/>
      </dsp:txXfrm>
    </dsp:sp>
    <dsp:sp modelId="{FBD8A9BB-6C42-4425-B777-7048E4BC7509}">
      <dsp:nvSpPr>
        <dsp:cNvPr id="0" name=""/>
        <dsp:cNvSpPr/>
      </dsp:nvSpPr>
      <dsp:spPr>
        <a:xfrm rot="18988278">
          <a:off x="3922586" y="1770215"/>
          <a:ext cx="1712582"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BD46BF-6C10-4C41-9833-659933681F6E}">
      <dsp:nvSpPr>
        <dsp:cNvPr id="0" name=""/>
        <dsp:cNvSpPr/>
      </dsp:nvSpPr>
      <dsp:spPr>
        <a:xfrm>
          <a:off x="4714921" y="714382"/>
          <a:ext cx="1212275" cy="1393075"/>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Остали буџетски корисници </a:t>
          </a:r>
          <a:endParaRPr lang="en-US" sz="1400" kern="1200" dirty="0"/>
        </a:p>
      </dsp:txBody>
      <dsp:txXfrm>
        <a:off x="4750427" y="749888"/>
        <a:ext cx="1141263" cy="1322063"/>
      </dsp:txXfrm>
    </dsp:sp>
    <dsp:sp modelId="{284CB80C-4A81-4C68-A0A3-0C7778EF5784}">
      <dsp:nvSpPr>
        <dsp:cNvPr id="0" name=""/>
        <dsp:cNvSpPr/>
      </dsp:nvSpPr>
      <dsp:spPr>
        <a:xfrm rot="235323">
          <a:off x="4477458" y="3222573"/>
          <a:ext cx="917097"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C7C03A-703D-4B14-80CF-03DA2C962947}">
      <dsp:nvSpPr>
        <dsp:cNvPr id="0" name=""/>
        <dsp:cNvSpPr/>
      </dsp:nvSpPr>
      <dsp:spPr>
        <a:xfrm>
          <a:off x="4681693" y="2944497"/>
          <a:ext cx="1423577" cy="1127469"/>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Грађани и невладине организације </a:t>
          </a:r>
          <a:endParaRPr lang="en-US" sz="1400" kern="1200" dirty="0"/>
        </a:p>
      </dsp:txBody>
      <dsp:txXfrm>
        <a:off x="4714715" y="2977519"/>
        <a:ext cx="1357533" cy="10614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201674-1235-4FA7-9CBC-B675F6713E38}">
      <dsp:nvSpPr>
        <dsp:cNvPr id="0" name=""/>
        <dsp:cNvSpPr/>
      </dsp:nvSpPr>
      <dsp:spPr>
        <a:xfrm>
          <a:off x="1879998" y="2263316"/>
          <a:ext cx="519062" cy="2064042"/>
        </a:xfrm>
        <a:custGeom>
          <a:avLst/>
          <a:gdLst/>
          <a:ahLst/>
          <a:cxnLst/>
          <a:rect l="0" t="0" r="0" b="0"/>
          <a:pathLst>
            <a:path>
              <a:moveTo>
                <a:pt x="0" y="0"/>
              </a:moveTo>
              <a:lnTo>
                <a:pt x="259531" y="0"/>
              </a:lnTo>
              <a:lnTo>
                <a:pt x="259531" y="2064042"/>
              </a:lnTo>
              <a:lnTo>
                <a:pt x="519062" y="20640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2086322" y="3242129"/>
        <a:ext cx="106415" cy="106415"/>
      </dsp:txXfrm>
    </dsp:sp>
    <dsp:sp modelId="{EE8B77DA-77C5-46AD-80A2-BD307CFE9F0A}">
      <dsp:nvSpPr>
        <dsp:cNvPr id="0" name=""/>
        <dsp:cNvSpPr/>
      </dsp:nvSpPr>
      <dsp:spPr>
        <a:xfrm>
          <a:off x="1879998" y="2263316"/>
          <a:ext cx="519062" cy="1479230"/>
        </a:xfrm>
        <a:custGeom>
          <a:avLst/>
          <a:gdLst/>
          <a:ahLst/>
          <a:cxnLst/>
          <a:rect l="0" t="0" r="0" b="0"/>
          <a:pathLst>
            <a:path>
              <a:moveTo>
                <a:pt x="0" y="0"/>
              </a:moveTo>
              <a:lnTo>
                <a:pt x="259531" y="0"/>
              </a:lnTo>
              <a:lnTo>
                <a:pt x="259531" y="1479230"/>
              </a:lnTo>
              <a:lnTo>
                <a:pt x="519062" y="14792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00338" y="2963739"/>
        <a:ext cx="78382" cy="78382"/>
      </dsp:txXfrm>
    </dsp:sp>
    <dsp:sp modelId="{531482B3-13DA-4E77-8EF9-7A508768A321}">
      <dsp:nvSpPr>
        <dsp:cNvPr id="0" name=""/>
        <dsp:cNvSpPr/>
      </dsp:nvSpPr>
      <dsp:spPr>
        <a:xfrm>
          <a:off x="1879998" y="2263316"/>
          <a:ext cx="519062" cy="900791"/>
        </a:xfrm>
        <a:custGeom>
          <a:avLst/>
          <a:gdLst/>
          <a:ahLst/>
          <a:cxnLst/>
          <a:rect l="0" t="0" r="0" b="0"/>
          <a:pathLst>
            <a:path>
              <a:moveTo>
                <a:pt x="0" y="0"/>
              </a:moveTo>
              <a:lnTo>
                <a:pt x="259531" y="0"/>
              </a:lnTo>
              <a:lnTo>
                <a:pt x="259531" y="900791"/>
              </a:lnTo>
              <a:lnTo>
                <a:pt x="519062" y="9007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13538" y="2687720"/>
        <a:ext cx="51982" cy="51982"/>
      </dsp:txXfrm>
    </dsp:sp>
    <dsp:sp modelId="{F1903401-CDA9-4777-A04C-F19A89F110A0}">
      <dsp:nvSpPr>
        <dsp:cNvPr id="0" name=""/>
        <dsp:cNvSpPr/>
      </dsp:nvSpPr>
      <dsp:spPr>
        <a:xfrm>
          <a:off x="1879998" y="2263316"/>
          <a:ext cx="519062" cy="135114"/>
        </a:xfrm>
        <a:custGeom>
          <a:avLst/>
          <a:gdLst/>
          <a:ahLst/>
          <a:cxnLst/>
          <a:rect l="0" t="0" r="0" b="0"/>
          <a:pathLst>
            <a:path>
              <a:moveTo>
                <a:pt x="0" y="0"/>
              </a:moveTo>
              <a:lnTo>
                <a:pt x="259531" y="0"/>
              </a:lnTo>
              <a:lnTo>
                <a:pt x="259531" y="135114"/>
              </a:lnTo>
              <a:lnTo>
                <a:pt x="519062" y="1351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26120" y="2317464"/>
        <a:ext cx="26818" cy="26818"/>
      </dsp:txXfrm>
    </dsp:sp>
    <dsp:sp modelId="{25CF5DCC-0AE9-4D09-ABC1-8BE4D97FDFCB}">
      <dsp:nvSpPr>
        <dsp:cNvPr id="0" name=""/>
        <dsp:cNvSpPr/>
      </dsp:nvSpPr>
      <dsp:spPr>
        <a:xfrm>
          <a:off x="1879998" y="960341"/>
          <a:ext cx="543043" cy="1302974"/>
        </a:xfrm>
        <a:custGeom>
          <a:avLst/>
          <a:gdLst/>
          <a:ahLst/>
          <a:cxnLst/>
          <a:rect l="0" t="0" r="0" b="0"/>
          <a:pathLst>
            <a:path>
              <a:moveTo>
                <a:pt x="0" y="1302974"/>
              </a:moveTo>
              <a:lnTo>
                <a:pt x="271521" y="1302974"/>
              </a:lnTo>
              <a:lnTo>
                <a:pt x="271521" y="0"/>
              </a:lnTo>
              <a:lnTo>
                <a:pt x="54304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16230" y="1576538"/>
        <a:ext cx="70580" cy="70580"/>
      </dsp:txXfrm>
    </dsp:sp>
    <dsp:sp modelId="{D1C52863-34A6-4E04-9740-6E0567681A8F}">
      <dsp:nvSpPr>
        <dsp:cNvPr id="0" name=""/>
        <dsp:cNvSpPr/>
      </dsp:nvSpPr>
      <dsp:spPr>
        <a:xfrm rot="16200000">
          <a:off x="-725304" y="1535702"/>
          <a:ext cx="3755377" cy="145522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 wrap="square" lIns="19050" tIns="19050" rIns="19050" bIns="19050" numCol="1" spcCol="1270" anchor="ctr" anchorCtr="0">
          <a:noAutofit/>
        </a:bodyPr>
        <a:lstStyle/>
        <a:p>
          <a:pPr lvl="0" algn="ctr" defTabSz="1333500">
            <a:lnSpc>
              <a:spcPct val="90000"/>
            </a:lnSpc>
            <a:spcBef>
              <a:spcPct val="0"/>
            </a:spcBef>
            <a:spcAft>
              <a:spcPct val="35000"/>
            </a:spcAft>
          </a:pPr>
          <a:r>
            <a:rPr lang="sr-Cyrl-RS" sz="3000" kern="1200" dirty="0"/>
            <a:t>На основу чега се доноси буџет</a:t>
          </a:r>
          <a:r>
            <a:rPr lang="en-US" sz="3000" kern="1200" dirty="0"/>
            <a:t>? </a:t>
          </a:r>
        </a:p>
      </dsp:txBody>
      <dsp:txXfrm>
        <a:off x="-725304" y="1535702"/>
        <a:ext cx="3755377" cy="1455227"/>
      </dsp:txXfrm>
    </dsp:sp>
    <dsp:sp modelId="{AD67EDBF-32B4-495C-A262-4812FBE80932}">
      <dsp:nvSpPr>
        <dsp:cNvPr id="0" name=""/>
        <dsp:cNvSpPr/>
      </dsp:nvSpPr>
      <dsp:spPr>
        <a:xfrm>
          <a:off x="2423042" y="49912"/>
          <a:ext cx="4925648" cy="1820858"/>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t" anchorCtr="0">
          <a:noAutofit/>
        </a:bodyPr>
        <a:lstStyle/>
        <a:p>
          <a:pPr lvl="0" algn="l" defTabSz="622300">
            <a:lnSpc>
              <a:spcPct val="90000"/>
            </a:lnSpc>
            <a:spcBef>
              <a:spcPct val="0"/>
            </a:spcBef>
            <a:spcAft>
              <a:spcPct val="35000"/>
            </a:spcAft>
          </a:pPr>
          <a:r>
            <a:rPr lang="sr-Cyrl-RS" sz="1400" kern="1200" dirty="0"/>
            <a:t>Закони и прописи:</a:t>
          </a:r>
        </a:p>
        <a:p>
          <a:pPr lvl="0" algn="l" defTabSz="622300">
            <a:lnSpc>
              <a:spcPct val="90000"/>
            </a:lnSpc>
            <a:spcBef>
              <a:spcPct val="0"/>
            </a:spcBef>
            <a:spcAft>
              <a:spcPct val="35000"/>
            </a:spcAft>
          </a:pPr>
          <a:r>
            <a:rPr lang="sr-Cyrl-RS" sz="1400" kern="1200" dirty="0"/>
            <a:t>Закон о финансирању локалне самоуправе,</a:t>
          </a:r>
          <a:endParaRPr lang="sr-Latn-RS" sz="1400" kern="1200" dirty="0"/>
        </a:p>
        <a:p>
          <a:pPr lvl="0" algn="l" defTabSz="622300">
            <a:lnSpc>
              <a:spcPct val="90000"/>
            </a:lnSpc>
            <a:spcBef>
              <a:spcPct val="0"/>
            </a:spcBef>
            <a:spcAft>
              <a:spcPct val="35000"/>
            </a:spcAft>
          </a:pPr>
          <a:r>
            <a:rPr lang="sr-Cyrl-RS" sz="1400" kern="1200" dirty="0"/>
            <a:t>Закон о буџетском систему,</a:t>
          </a:r>
          <a:endParaRPr lang="sr-Latn-RS" sz="1400" kern="1200" dirty="0"/>
        </a:p>
        <a:p>
          <a:pPr lvl="0" algn="l" defTabSz="622300">
            <a:lnSpc>
              <a:spcPct val="90000"/>
            </a:lnSpc>
            <a:spcBef>
              <a:spcPct val="0"/>
            </a:spcBef>
            <a:spcAft>
              <a:spcPct val="35000"/>
            </a:spcAft>
          </a:pPr>
          <a:r>
            <a:rPr lang="sr-Cyrl-RS" sz="1400" kern="1200" dirty="0"/>
            <a:t>Закон о локалној самоуправи, </a:t>
          </a:r>
          <a:endParaRPr lang="sr-Latn-RS" sz="1400" kern="1200" dirty="0"/>
        </a:p>
        <a:p>
          <a:pPr lvl="0" algn="l" defTabSz="622300">
            <a:lnSpc>
              <a:spcPct val="90000"/>
            </a:lnSpc>
            <a:spcBef>
              <a:spcPct val="0"/>
            </a:spcBef>
            <a:spcAft>
              <a:spcPct val="35000"/>
            </a:spcAft>
          </a:pPr>
          <a:r>
            <a:rPr lang="sr-Cyrl-RS" sz="1400" kern="1200" dirty="0"/>
            <a:t>Упутство Министарства финансија за припрему одлуке о буџету за </a:t>
          </a:r>
          <a:r>
            <a:rPr lang="sr-Cyrl-RS" sz="1400" kern="1200" dirty="0" smtClean="0"/>
            <a:t>20</a:t>
          </a:r>
          <a:r>
            <a:rPr lang="en-US" sz="1400" kern="1200" dirty="0" smtClean="0"/>
            <a:t>2</a:t>
          </a:r>
          <a:r>
            <a:rPr lang="sr-Latn-RS" sz="1400" kern="1200" dirty="0" smtClean="0"/>
            <a:t>1</a:t>
          </a:r>
          <a:r>
            <a:rPr lang="sr-Cyrl-RS" sz="1400" kern="1200" dirty="0" smtClean="0"/>
            <a:t>. </a:t>
          </a:r>
          <a:r>
            <a:rPr lang="sr-Cyrl-RS" sz="1400" kern="1200" dirty="0"/>
            <a:t>годину и др.</a:t>
          </a:r>
        </a:p>
      </dsp:txBody>
      <dsp:txXfrm>
        <a:off x="2423042" y="49912"/>
        <a:ext cx="4925648" cy="1820858"/>
      </dsp:txXfrm>
    </dsp:sp>
    <dsp:sp modelId="{A288E7CD-845A-4B30-8D9E-0FCFF4059FF8}">
      <dsp:nvSpPr>
        <dsp:cNvPr id="0" name=""/>
        <dsp:cNvSpPr/>
      </dsp:nvSpPr>
      <dsp:spPr>
        <a:xfrm>
          <a:off x="2399061" y="2021069"/>
          <a:ext cx="4887730" cy="75472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Стратешки документи:</a:t>
          </a:r>
        </a:p>
        <a:p>
          <a:pPr lvl="0" algn="l" defTabSz="622300">
            <a:lnSpc>
              <a:spcPct val="90000"/>
            </a:lnSpc>
            <a:spcBef>
              <a:spcPct val="0"/>
            </a:spcBef>
            <a:spcAft>
              <a:spcPct val="35000"/>
            </a:spcAft>
          </a:pPr>
          <a:r>
            <a:rPr lang="sr-Cyrl-RS" sz="1400" kern="1200" dirty="0"/>
            <a:t>Стратегија развоја</a:t>
          </a:r>
          <a:endParaRPr lang="sr-Latn-RS" sz="1400" kern="1200" dirty="0">
            <a:solidFill>
              <a:srgbClr val="FF0000"/>
            </a:solidFill>
          </a:endParaRPr>
        </a:p>
        <a:p>
          <a:pPr lvl="0" algn="l" defTabSz="622300">
            <a:lnSpc>
              <a:spcPct val="90000"/>
            </a:lnSpc>
            <a:spcBef>
              <a:spcPct val="0"/>
            </a:spcBef>
            <a:spcAft>
              <a:spcPct val="35000"/>
            </a:spcAft>
          </a:pPr>
          <a:r>
            <a:rPr lang="sr-Cyrl-RS" sz="1400" kern="1200" dirty="0"/>
            <a:t>Акциони планови за поједине области</a:t>
          </a:r>
          <a:endParaRPr lang="en-US" sz="1400" kern="1200" dirty="0"/>
        </a:p>
      </dsp:txBody>
      <dsp:txXfrm>
        <a:off x="2399061" y="2021069"/>
        <a:ext cx="4887730" cy="754722"/>
      </dsp:txXfrm>
    </dsp:sp>
    <dsp:sp modelId="{573F9BF2-AC82-43FC-A361-118085DB3D65}">
      <dsp:nvSpPr>
        <dsp:cNvPr id="0" name=""/>
        <dsp:cNvSpPr/>
      </dsp:nvSpPr>
      <dsp:spPr>
        <a:xfrm>
          <a:off x="2399061" y="2973605"/>
          <a:ext cx="4895853" cy="38100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Потребе буџетских корисника</a:t>
          </a:r>
          <a:endParaRPr lang="en-US" sz="1400" kern="1200" dirty="0"/>
        </a:p>
      </dsp:txBody>
      <dsp:txXfrm>
        <a:off x="2399061" y="2973605"/>
        <a:ext cx="4895853" cy="381004"/>
      </dsp:txXfrm>
    </dsp:sp>
    <dsp:sp modelId="{B2DE3A8A-BA09-499F-9C72-0630724E4538}">
      <dsp:nvSpPr>
        <dsp:cNvPr id="0" name=""/>
        <dsp:cNvSpPr/>
      </dsp:nvSpPr>
      <dsp:spPr>
        <a:xfrm>
          <a:off x="2399061" y="3552423"/>
          <a:ext cx="4896736" cy="38024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Започети пројекти из ранијих година</a:t>
          </a:r>
          <a:endParaRPr lang="en-US" sz="1400" kern="1200" dirty="0"/>
        </a:p>
      </dsp:txBody>
      <dsp:txXfrm>
        <a:off x="2399061" y="3552423"/>
        <a:ext cx="4896736" cy="380245"/>
      </dsp:txXfrm>
    </dsp:sp>
    <dsp:sp modelId="{94F14A6F-3CD0-4A17-88D3-6F4D0EB2D4E6}">
      <dsp:nvSpPr>
        <dsp:cNvPr id="0" name=""/>
        <dsp:cNvSpPr/>
      </dsp:nvSpPr>
      <dsp:spPr>
        <a:xfrm>
          <a:off x="2399061" y="4130482"/>
          <a:ext cx="4921313" cy="39375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Остварење прошлогодишњег буџета</a:t>
          </a:r>
          <a:endParaRPr lang="en-US" sz="1400" kern="1200" dirty="0"/>
        </a:p>
      </dsp:txBody>
      <dsp:txXfrm>
        <a:off x="2399061" y="4130482"/>
        <a:ext cx="4921313" cy="3937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6E659A-663E-485D-BF89-FD74BE74A5C4}">
      <dsp:nvSpPr>
        <dsp:cNvPr id="0" name=""/>
        <dsp:cNvSpPr/>
      </dsp:nvSpPr>
      <dsp:spPr>
        <a:xfrm>
          <a:off x="1839" y="117311"/>
          <a:ext cx="1518127" cy="151812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r-Cyrl-RS" sz="1400" kern="1200" dirty="0"/>
            <a:t>Средства из буџета </a:t>
          </a:r>
          <a:r>
            <a:rPr lang="sr-Cyrl-RS" sz="1400" kern="1200" dirty="0" smtClean="0"/>
            <a:t>града</a:t>
          </a:r>
        </a:p>
        <a:p>
          <a:pPr lvl="0" algn="ctr" defTabSz="622300">
            <a:lnSpc>
              <a:spcPct val="90000"/>
            </a:lnSpc>
            <a:spcBef>
              <a:spcPct val="0"/>
            </a:spcBef>
            <a:spcAft>
              <a:spcPct val="35000"/>
            </a:spcAft>
          </a:pPr>
          <a:r>
            <a:rPr lang="en-US" sz="1400" kern="1200" dirty="0" smtClean="0">
              <a:solidFill>
                <a:srgbClr val="FF0000"/>
              </a:solidFill>
            </a:rPr>
            <a:t>2</a:t>
          </a:r>
          <a:r>
            <a:rPr lang="sr-Cyrl-RS" sz="1400" kern="1200" dirty="0" smtClean="0">
              <a:solidFill>
                <a:srgbClr val="FF0000"/>
              </a:solidFill>
            </a:rPr>
            <a:t>.</a:t>
          </a:r>
          <a:r>
            <a:rPr lang="sr-Latn-RS" sz="1400" kern="1200" dirty="0" smtClean="0">
              <a:solidFill>
                <a:srgbClr val="FF0000"/>
              </a:solidFill>
            </a:rPr>
            <a:t>169</a:t>
          </a:r>
          <a:r>
            <a:rPr lang="sr-Cyrl-RS" sz="1400" kern="1200" dirty="0" smtClean="0">
              <a:solidFill>
                <a:srgbClr val="FF0000"/>
              </a:solidFill>
            </a:rPr>
            <a:t>.</a:t>
          </a:r>
          <a:r>
            <a:rPr lang="sr-Latn-RS" sz="1400" kern="1200" dirty="0" smtClean="0">
              <a:solidFill>
                <a:srgbClr val="FF0000"/>
              </a:solidFill>
            </a:rPr>
            <a:t>914</a:t>
          </a:r>
          <a:r>
            <a:rPr lang="sr-Cyrl-RS" sz="1400" kern="1200" dirty="0" smtClean="0">
              <a:solidFill>
                <a:srgbClr val="FF0000"/>
              </a:solidFill>
            </a:rPr>
            <a:t>.</a:t>
          </a:r>
          <a:r>
            <a:rPr lang="sr-Latn-RS" sz="1400" kern="1200" dirty="0" smtClean="0">
              <a:solidFill>
                <a:srgbClr val="FF0000"/>
              </a:solidFill>
            </a:rPr>
            <a:t>420</a:t>
          </a:r>
          <a:endParaRPr lang="en-US" sz="1400" kern="1200" dirty="0">
            <a:solidFill>
              <a:srgbClr val="FF0000"/>
            </a:solidFill>
          </a:endParaRPr>
        </a:p>
      </dsp:txBody>
      <dsp:txXfrm>
        <a:off x="224164" y="339636"/>
        <a:ext cx="1073477" cy="1073477"/>
      </dsp:txXfrm>
    </dsp:sp>
    <dsp:sp modelId="{98F3E7AB-6934-48FA-B82F-FBEAF1B2375D}">
      <dsp:nvSpPr>
        <dsp:cNvPr id="0" name=""/>
        <dsp:cNvSpPr/>
      </dsp:nvSpPr>
      <dsp:spPr>
        <a:xfrm>
          <a:off x="1643239" y="436118"/>
          <a:ext cx="880514" cy="880514"/>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1759951" y="772827"/>
        <a:ext cx="647090" cy="207096"/>
      </dsp:txXfrm>
    </dsp:sp>
    <dsp:sp modelId="{2F60A798-586E-4E47-B649-25F047F36835}">
      <dsp:nvSpPr>
        <dsp:cNvPr id="0" name=""/>
        <dsp:cNvSpPr/>
      </dsp:nvSpPr>
      <dsp:spPr>
        <a:xfrm>
          <a:off x="2647025" y="117311"/>
          <a:ext cx="1518127" cy="1518127"/>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r-Cyrl-RS" sz="1400" kern="1200" dirty="0"/>
            <a:t>Пренета средства из ранијих година</a:t>
          </a:r>
          <a:r>
            <a:rPr lang="sr-Cyrl-RS" sz="1400" kern="1200" dirty="0">
              <a:solidFill>
                <a:srgbClr val="FF0000"/>
              </a:solidFill>
            </a:rPr>
            <a:t> </a:t>
          </a:r>
          <a:r>
            <a:rPr lang="sr-Latn-RS" sz="1400" kern="1200" dirty="0" smtClean="0">
              <a:solidFill>
                <a:srgbClr val="FF0000"/>
              </a:solidFill>
            </a:rPr>
            <a:t>46</a:t>
          </a:r>
          <a:r>
            <a:rPr lang="sr-Cyrl-RS" sz="1400" kern="1200" dirty="0" smtClean="0">
              <a:solidFill>
                <a:srgbClr val="FF0000"/>
              </a:solidFill>
            </a:rPr>
            <a:t>.</a:t>
          </a:r>
          <a:r>
            <a:rPr lang="sr-Latn-RS" sz="1400" kern="1200" dirty="0" smtClean="0">
              <a:solidFill>
                <a:srgbClr val="FF0000"/>
              </a:solidFill>
            </a:rPr>
            <a:t>859</a:t>
          </a:r>
          <a:r>
            <a:rPr lang="sr-Cyrl-RS" sz="1400" kern="1200" dirty="0" smtClean="0">
              <a:solidFill>
                <a:srgbClr val="FF0000"/>
              </a:solidFill>
            </a:rPr>
            <a:t>.</a:t>
          </a:r>
          <a:r>
            <a:rPr lang="sr-Latn-RS" sz="1400" kern="1200" dirty="0" smtClean="0">
              <a:solidFill>
                <a:srgbClr val="FF0000"/>
              </a:solidFill>
            </a:rPr>
            <a:t>449</a:t>
          </a:r>
          <a:r>
            <a:rPr lang="sr-Cyrl-RS" sz="1400" kern="1200" dirty="0" smtClean="0">
              <a:solidFill>
                <a:srgbClr val="FF0000"/>
              </a:solidFill>
            </a:rPr>
            <a:t> </a:t>
          </a:r>
          <a:endParaRPr lang="en-US" sz="1400" kern="1200" dirty="0">
            <a:solidFill>
              <a:srgbClr val="FF0000"/>
            </a:solidFill>
          </a:endParaRPr>
        </a:p>
      </dsp:txBody>
      <dsp:txXfrm>
        <a:off x="2869350" y="339636"/>
        <a:ext cx="1073477" cy="1073477"/>
      </dsp:txXfrm>
    </dsp:sp>
    <dsp:sp modelId="{41F09F99-3DCC-47E4-9188-F7D103A1F6E3}">
      <dsp:nvSpPr>
        <dsp:cNvPr id="0" name=""/>
        <dsp:cNvSpPr/>
      </dsp:nvSpPr>
      <dsp:spPr>
        <a:xfrm>
          <a:off x="4288424" y="436118"/>
          <a:ext cx="880514" cy="880514"/>
        </a:xfrm>
        <a:prstGeom prst="mathEqual">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4405136" y="617504"/>
        <a:ext cx="647090" cy="517742"/>
      </dsp:txXfrm>
    </dsp:sp>
    <dsp:sp modelId="{6C1FFF0F-B1A4-4C41-B9D3-30452A0DFA4B}">
      <dsp:nvSpPr>
        <dsp:cNvPr id="0" name=""/>
        <dsp:cNvSpPr/>
      </dsp:nvSpPr>
      <dsp:spPr>
        <a:xfrm>
          <a:off x="5292210" y="234070"/>
          <a:ext cx="1978757" cy="1284609"/>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sr-Cyrl-RS" sz="1300" kern="1200" dirty="0">
              <a:solidFill>
                <a:schemeClr val="bg1"/>
              </a:solidFill>
            </a:rPr>
            <a:t>Укупан буџет града </a:t>
          </a:r>
          <a:r>
            <a:rPr lang="sr-Cyrl-RS" sz="1300" kern="1200" dirty="0" smtClean="0">
              <a:solidFill>
                <a:schemeClr val="bg1"/>
              </a:solidFill>
            </a:rPr>
            <a:t>2.</a:t>
          </a:r>
          <a:r>
            <a:rPr lang="sr-Latn-RS" sz="1300" kern="1200" dirty="0" smtClean="0">
              <a:solidFill>
                <a:schemeClr val="bg1"/>
              </a:solidFill>
            </a:rPr>
            <a:t>216</a:t>
          </a:r>
          <a:r>
            <a:rPr lang="sr-Cyrl-RS" sz="1300" kern="1200" dirty="0" smtClean="0">
              <a:solidFill>
                <a:schemeClr val="bg1"/>
              </a:solidFill>
            </a:rPr>
            <a:t>.</a:t>
          </a:r>
          <a:r>
            <a:rPr lang="sr-Latn-RS" sz="1300" kern="1200" dirty="0" smtClean="0">
              <a:solidFill>
                <a:schemeClr val="bg1"/>
              </a:solidFill>
            </a:rPr>
            <a:t>773</a:t>
          </a:r>
          <a:r>
            <a:rPr lang="sr-Cyrl-RS" sz="1300" kern="1200" dirty="0" smtClean="0">
              <a:solidFill>
                <a:schemeClr val="bg1"/>
              </a:solidFill>
            </a:rPr>
            <a:t>.</a:t>
          </a:r>
          <a:r>
            <a:rPr lang="sr-Latn-RS" sz="1300" kern="1200" dirty="0" smtClean="0">
              <a:solidFill>
                <a:schemeClr val="bg1"/>
              </a:solidFill>
            </a:rPr>
            <a:t>869</a:t>
          </a:r>
          <a:endParaRPr lang="en-US" sz="1300" kern="1200" dirty="0">
            <a:solidFill>
              <a:srgbClr val="FF0000"/>
            </a:solidFill>
          </a:endParaRPr>
        </a:p>
      </dsp:txBody>
      <dsp:txXfrm>
        <a:off x="5581992" y="422197"/>
        <a:ext cx="1399193" cy="9083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4EF12A-714A-4B09-B17F-F23081A511A2}">
      <dsp:nvSpPr>
        <dsp:cNvPr id="0" name=""/>
        <dsp:cNvSpPr/>
      </dsp:nvSpPr>
      <dsp:spPr>
        <a:xfrm>
          <a:off x="1949527" y="1191898"/>
          <a:ext cx="2762919" cy="2762919"/>
        </a:xfrm>
        <a:prstGeom prst="ellipse">
          <a:avLst/>
        </a:prstGeom>
        <a:gradFill rotWithShape="0">
          <a:gsLst>
            <a:gs pos="0">
              <a:schemeClr val="accent4">
                <a:shade val="80000"/>
                <a:alpha val="50000"/>
                <a:hueOff val="0"/>
                <a:satOff val="0"/>
                <a:lumOff val="0"/>
                <a:alphaOff val="0"/>
                <a:shade val="51000"/>
                <a:satMod val="130000"/>
              </a:schemeClr>
            </a:gs>
            <a:gs pos="80000">
              <a:schemeClr val="accent4">
                <a:shade val="80000"/>
                <a:alpha val="50000"/>
                <a:hueOff val="0"/>
                <a:satOff val="0"/>
                <a:lumOff val="0"/>
                <a:alphaOff val="0"/>
                <a:shade val="93000"/>
                <a:satMod val="130000"/>
              </a:schemeClr>
            </a:gs>
            <a:gs pos="100000">
              <a:schemeClr val="accent4">
                <a:shade val="80000"/>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sr-Cyrl-RS" sz="2500" kern="1200" dirty="0" smtClean="0"/>
            <a:t>Укупан буџет за 2021. годину </a:t>
          </a:r>
          <a:r>
            <a:rPr lang="sr-Latn-RS" sz="2500" kern="1200" dirty="0" smtClean="0"/>
            <a:t>2</a:t>
          </a:r>
          <a:r>
            <a:rPr lang="sr-Cyrl-RS" sz="2500" kern="1200" dirty="0" smtClean="0"/>
            <a:t>.216.773.869</a:t>
          </a:r>
          <a:r>
            <a:rPr lang="sr-Cyrl-RS" sz="2500" kern="1200" dirty="0" smtClean="0">
              <a:solidFill>
                <a:srgbClr val="FF0000"/>
              </a:solidFill>
            </a:rPr>
            <a:t>    </a:t>
          </a:r>
          <a:r>
            <a:rPr lang="sr-Cyrl-RS" sz="2500" kern="1200" dirty="0" smtClean="0"/>
            <a:t>    </a:t>
          </a:r>
          <a:r>
            <a:rPr lang="sr-Cyrl-RS" sz="2500" kern="1200" dirty="0"/>
            <a:t>динара</a:t>
          </a:r>
          <a:endParaRPr lang="en-US" sz="2500" kern="1200" dirty="0"/>
        </a:p>
      </dsp:txBody>
      <dsp:txXfrm>
        <a:off x="2354147" y="1596518"/>
        <a:ext cx="1953679" cy="1953679"/>
      </dsp:txXfrm>
    </dsp:sp>
    <dsp:sp modelId="{449BFEB2-6844-4A2C-8DC2-780280CBA079}">
      <dsp:nvSpPr>
        <dsp:cNvPr id="0" name=""/>
        <dsp:cNvSpPr/>
      </dsp:nvSpPr>
      <dsp:spPr>
        <a:xfrm>
          <a:off x="2640257" y="85242"/>
          <a:ext cx="1381459" cy="1381459"/>
        </a:xfrm>
        <a:prstGeom prst="ellipse">
          <a:avLst/>
        </a:prstGeom>
        <a:gradFill rotWithShape="0">
          <a:gsLst>
            <a:gs pos="0">
              <a:schemeClr val="accent4">
                <a:shade val="80000"/>
                <a:alpha val="50000"/>
                <a:hueOff val="-11"/>
                <a:satOff val="217"/>
                <a:lumOff val="1010"/>
                <a:alphaOff val="6000"/>
                <a:shade val="51000"/>
                <a:satMod val="130000"/>
              </a:schemeClr>
            </a:gs>
            <a:gs pos="80000">
              <a:schemeClr val="accent4">
                <a:shade val="80000"/>
                <a:alpha val="50000"/>
                <a:hueOff val="-11"/>
                <a:satOff val="217"/>
                <a:lumOff val="1010"/>
                <a:alphaOff val="6000"/>
                <a:shade val="93000"/>
                <a:satMod val="130000"/>
              </a:schemeClr>
            </a:gs>
            <a:gs pos="100000">
              <a:schemeClr val="accent4">
                <a:shade val="80000"/>
                <a:alpha val="50000"/>
                <a:hueOff val="-11"/>
                <a:satOff val="217"/>
                <a:lumOff val="1010"/>
                <a:alphaOff val="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smtClean="0"/>
            <a:t>Донације  и Трансфери   7</a:t>
          </a:r>
          <a:r>
            <a:rPr lang="sr-Latn-RS" sz="1100" kern="1200" dirty="0" smtClean="0"/>
            <a:t>8.319.420</a:t>
          </a:r>
          <a:r>
            <a:rPr lang="sr-Latn-RS" sz="1100" kern="1200" dirty="0" smtClean="0">
              <a:solidFill>
                <a:srgbClr val="FF0000"/>
              </a:solidFill>
            </a:rPr>
            <a:t> </a:t>
          </a:r>
          <a:r>
            <a:rPr lang="sr-Cyrl-RS" sz="1100" kern="1200" dirty="0"/>
            <a:t>динара</a:t>
          </a:r>
          <a:endParaRPr lang="en-US" sz="1100" kern="1200" dirty="0"/>
        </a:p>
      </dsp:txBody>
      <dsp:txXfrm>
        <a:off x="2842567" y="287552"/>
        <a:ext cx="976839" cy="976839"/>
      </dsp:txXfrm>
    </dsp:sp>
    <dsp:sp modelId="{9DDE88A7-5745-4E4F-A7A8-F71A4DA0D5F2}">
      <dsp:nvSpPr>
        <dsp:cNvPr id="0" name=""/>
        <dsp:cNvSpPr/>
      </dsp:nvSpPr>
      <dsp:spPr>
        <a:xfrm>
          <a:off x="4346317" y="1304207"/>
          <a:ext cx="1381459" cy="1381459"/>
        </a:xfrm>
        <a:prstGeom prst="ellipse">
          <a:avLst/>
        </a:prstGeom>
        <a:gradFill rotWithShape="0">
          <a:gsLst>
            <a:gs pos="0">
              <a:schemeClr val="accent4">
                <a:shade val="80000"/>
                <a:alpha val="50000"/>
                <a:hueOff val="-23"/>
                <a:satOff val="434"/>
                <a:lumOff val="2020"/>
                <a:alphaOff val="12000"/>
                <a:shade val="51000"/>
                <a:satMod val="130000"/>
              </a:schemeClr>
            </a:gs>
            <a:gs pos="80000">
              <a:schemeClr val="accent4">
                <a:shade val="80000"/>
                <a:alpha val="50000"/>
                <a:hueOff val="-23"/>
                <a:satOff val="434"/>
                <a:lumOff val="2020"/>
                <a:alphaOff val="12000"/>
                <a:shade val="93000"/>
                <a:satMod val="130000"/>
              </a:schemeClr>
            </a:gs>
            <a:gs pos="100000">
              <a:schemeClr val="accent4">
                <a:shade val="80000"/>
                <a:alpha val="50000"/>
                <a:hueOff val="-23"/>
                <a:satOff val="434"/>
                <a:lumOff val="2020"/>
                <a:alphaOff val="12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smtClean="0"/>
            <a:t>Текући приходи 1.998.095.000  </a:t>
          </a:r>
          <a:r>
            <a:rPr lang="sr-Cyrl-RS" sz="1100" kern="1200" dirty="0" smtClean="0">
              <a:solidFill>
                <a:srgbClr val="FF0000"/>
              </a:solidFill>
            </a:rPr>
            <a:t>  </a:t>
          </a:r>
          <a:r>
            <a:rPr lang="sr-Cyrl-RS" sz="1100" kern="1200" dirty="0" smtClean="0"/>
            <a:t>динара</a:t>
          </a:r>
          <a:endParaRPr lang="en-US" sz="1100" kern="1200" dirty="0"/>
        </a:p>
      </dsp:txBody>
      <dsp:txXfrm>
        <a:off x="4548627" y="1506517"/>
        <a:ext cx="976839" cy="976839"/>
      </dsp:txXfrm>
    </dsp:sp>
    <dsp:sp modelId="{72DE4213-15E1-4436-8045-C055E8A54EDE}">
      <dsp:nvSpPr>
        <dsp:cNvPr id="0" name=""/>
        <dsp:cNvSpPr/>
      </dsp:nvSpPr>
      <dsp:spPr>
        <a:xfrm>
          <a:off x="3696733" y="3336743"/>
          <a:ext cx="1381459" cy="1381459"/>
        </a:xfrm>
        <a:prstGeom prst="ellipse">
          <a:avLst/>
        </a:prstGeom>
        <a:gradFill rotWithShape="0">
          <a:gsLst>
            <a:gs pos="0">
              <a:schemeClr val="accent4">
                <a:shade val="80000"/>
                <a:alpha val="50000"/>
                <a:hueOff val="-34"/>
                <a:satOff val="652"/>
                <a:lumOff val="3030"/>
                <a:alphaOff val="18000"/>
                <a:shade val="51000"/>
                <a:satMod val="130000"/>
              </a:schemeClr>
            </a:gs>
            <a:gs pos="80000">
              <a:schemeClr val="accent4">
                <a:shade val="80000"/>
                <a:alpha val="50000"/>
                <a:hueOff val="-34"/>
                <a:satOff val="652"/>
                <a:lumOff val="3030"/>
                <a:alphaOff val="18000"/>
                <a:shade val="93000"/>
                <a:satMod val="130000"/>
              </a:schemeClr>
            </a:gs>
            <a:gs pos="100000">
              <a:schemeClr val="accent4">
                <a:shade val="80000"/>
                <a:alpha val="50000"/>
                <a:hueOff val="-34"/>
                <a:satOff val="652"/>
                <a:lumOff val="3030"/>
                <a:alphaOff val="1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a:t>Примања од продаје нефинансијске имовине  </a:t>
          </a:r>
          <a:r>
            <a:rPr lang="sr-Latn-RS" sz="1100" kern="1200" dirty="0" smtClean="0"/>
            <a:t>73</a:t>
          </a:r>
          <a:r>
            <a:rPr lang="sr-Cyrl-RS" sz="1100" kern="1200" dirty="0" smtClean="0"/>
            <a:t>.5</a:t>
          </a:r>
          <a:r>
            <a:rPr lang="en-US" sz="1100" kern="1200" dirty="0" smtClean="0"/>
            <a:t>0</a:t>
          </a:r>
          <a:r>
            <a:rPr lang="sr-Cyrl-RS" sz="1100" kern="1200" dirty="0" smtClean="0"/>
            <a:t>0.000 </a:t>
          </a:r>
          <a:r>
            <a:rPr lang="sr-Cyrl-RS" sz="1100" kern="1200" dirty="0"/>
            <a:t>динара</a:t>
          </a:r>
          <a:endParaRPr lang="en-US" sz="1100" kern="1200" dirty="0"/>
        </a:p>
      </dsp:txBody>
      <dsp:txXfrm>
        <a:off x="3899043" y="3539053"/>
        <a:ext cx="976839" cy="976839"/>
      </dsp:txXfrm>
    </dsp:sp>
    <dsp:sp modelId="{91CFC9CD-FF79-40EF-A271-A8DBB0423AC2}">
      <dsp:nvSpPr>
        <dsp:cNvPr id="0" name=""/>
        <dsp:cNvSpPr/>
      </dsp:nvSpPr>
      <dsp:spPr>
        <a:xfrm>
          <a:off x="1583780" y="3336743"/>
          <a:ext cx="1381459" cy="1381459"/>
        </a:xfrm>
        <a:prstGeom prst="ellipse">
          <a:avLst/>
        </a:prstGeom>
        <a:gradFill rotWithShape="0">
          <a:gsLst>
            <a:gs pos="0">
              <a:schemeClr val="accent4">
                <a:shade val="80000"/>
                <a:alpha val="50000"/>
                <a:hueOff val="-45"/>
                <a:satOff val="869"/>
                <a:lumOff val="4040"/>
                <a:alphaOff val="24000"/>
                <a:shade val="51000"/>
                <a:satMod val="130000"/>
              </a:schemeClr>
            </a:gs>
            <a:gs pos="80000">
              <a:schemeClr val="accent4">
                <a:shade val="80000"/>
                <a:alpha val="50000"/>
                <a:hueOff val="-45"/>
                <a:satOff val="869"/>
                <a:lumOff val="4040"/>
                <a:alphaOff val="24000"/>
                <a:shade val="93000"/>
                <a:satMod val="130000"/>
              </a:schemeClr>
            </a:gs>
            <a:gs pos="100000">
              <a:schemeClr val="accent4">
                <a:shade val="80000"/>
                <a:alpha val="50000"/>
                <a:hueOff val="-45"/>
                <a:satOff val="869"/>
                <a:lumOff val="4040"/>
                <a:alphaOff val="24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a:t>Примања од </a:t>
          </a:r>
          <a:r>
            <a:rPr lang="sr-Cyrl-RS" sz="1100" kern="1200" dirty="0" smtClean="0"/>
            <a:t>задуживања 20.000.000</a:t>
          </a:r>
          <a:r>
            <a:rPr lang="sr-Cyrl-RS" sz="1100" kern="1200" dirty="0" smtClean="0">
              <a:solidFill>
                <a:srgbClr val="FF0000"/>
              </a:solidFill>
            </a:rPr>
            <a:t> </a:t>
          </a:r>
          <a:r>
            <a:rPr lang="sr-Cyrl-RS" sz="1100" kern="1200" dirty="0"/>
            <a:t>динара</a:t>
          </a:r>
          <a:endParaRPr lang="en-US" sz="1100" kern="1200" dirty="0"/>
        </a:p>
      </dsp:txBody>
      <dsp:txXfrm>
        <a:off x="1786090" y="3539053"/>
        <a:ext cx="976839" cy="976839"/>
      </dsp:txXfrm>
    </dsp:sp>
    <dsp:sp modelId="{FC69A2CE-A671-47B5-8CD8-544465E52E9C}">
      <dsp:nvSpPr>
        <dsp:cNvPr id="0" name=""/>
        <dsp:cNvSpPr/>
      </dsp:nvSpPr>
      <dsp:spPr>
        <a:xfrm>
          <a:off x="930841" y="1327205"/>
          <a:ext cx="1381459" cy="1381459"/>
        </a:xfrm>
        <a:prstGeom prst="ellipse">
          <a:avLst/>
        </a:prstGeom>
        <a:gradFill rotWithShape="0">
          <a:gsLst>
            <a:gs pos="0">
              <a:schemeClr val="accent4">
                <a:shade val="80000"/>
                <a:alpha val="50000"/>
                <a:hueOff val="-57"/>
                <a:satOff val="1086"/>
                <a:lumOff val="5050"/>
                <a:alphaOff val="30000"/>
                <a:shade val="51000"/>
                <a:satMod val="130000"/>
              </a:schemeClr>
            </a:gs>
            <a:gs pos="80000">
              <a:schemeClr val="accent4">
                <a:shade val="80000"/>
                <a:alpha val="50000"/>
                <a:hueOff val="-57"/>
                <a:satOff val="1086"/>
                <a:lumOff val="5050"/>
                <a:alphaOff val="30000"/>
                <a:shade val="93000"/>
                <a:satMod val="130000"/>
              </a:schemeClr>
            </a:gs>
            <a:gs pos="100000">
              <a:schemeClr val="accent4">
                <a:shade val="80000"/>
                <a:alpha val="50000"/>
                <a:hueOff val="-57"/>
                <a:satOff val="1086"/>
                <a:lumOff val="5050"/>
                <a:alphaOff val="3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t>Пренета средства из ранијих година</a:t>
          </a:r>
          <a:r>
            <a:rPr lang="sr-Latn-RS" sz="1000" kern="1200" dirty="0"/>
            <a:t> </a:t>
          </a:r>
          <a:r>
            <a:rPr lang="sr-Latn-RS" sz="1000" kern="1200" dirty="0" smtClean="0"/>
            <a:t>46</a:t>
          </a:r>
          <a:r>
            <a:rPr lang="sr-Cyrl-RS" sz="1000" kern="1200" dirty="0" smtClean="0"/>
            <a:t>.</a:t>
          </a:r>
          <a:r>
            <a:rPr lang="sr-Latn-RS" sz="1000" kern="1200" dirty="0" smtClean="0"/>
            <a:t>859</a:t>
          </a:r>
          <a:r>
            <a:rPr lang="sr-Cyrl-RS" sz="1000" kern="1200" dirty="0" smtClean="0"/>
            <a:t>.</a:t>
          </a:r>
          <a:r>
            <a:rPr lang="sr-Latn-RS" sz="1000" kern="1200" dirty="0" smtClean="0"/>
            <a:t>449</a:t>
          </a:r>
          <a:r>
            <a:rPr lang="sr-Cyrl-RS" sz="1000" kern="1200" dirty="0" smtClean="0"/>
            <a:t> </a:t>
          </a:r>
          <a:r>
            <a:rPr lang="sr-Latn-RS" sz="1000" kern="1200" dirty="0" smtClean="0"/>
            <a:t> </a:t>
          </a:r>
          <a:r>
            <a:rPr lang="sr-Cyrl-RS" sz="1000" kern="1200" dirty="0"/>
            <a:t>динара</a:t>
          </a:r>
          <a:endParaRPr lang="en-US" sz="1000" kern="1200" dirty="0"/>
        </a:p>
      </dsp:txBody>
      <dsp:txXfrm>
        <a:off x="1133151" y="1529515"/>
        <a:ext cx="976839" cy="9768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884431-F906-455C-AAF5-4FBEC1E13C27}">
      <dsp:nvSpPr>
        <dsp:cNvPr id="0" name=""/>
        <dsp:cNvSpPr/>
      </dsp:nvSpPr>
      <dsp:spPr>
        <a:xfrm>
          <a:off x="2116651" y="444200"/>
          <a:ext cx="4095794" cy="4095794"/>
        </a:xfrm>
        <a:prstGeom prst="blockArc">
          <a:avLst>
            <a:gd name="adj1" fmla="val 13350643"/>
            <a:gd name="adj2" fmla="val 15863391"/>
            <a:gd name="adj3" fmla="val 3061"/>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0575E5C-DEAA-49FF-9C6A-0DF4C03D040D}">
      <dsp:nvSpPr>
        <dsp:cNvPr id="0" name=""/>
        <dsp:cNvSpPr/>
      </dsp:nvSpPr>
      <dsp:spPr>
        <a:xfrm>
          <a:off x="1867970" y="673501"/>
          <a:ext cx="4095794" cy="4095794"/>
        </a:xfrm>
        <a:prstGeom prst="blockArc">
          <a:avLst>
            <a:gd name="adj1" fmla="val 11784810"/>
            <a:gd name="adj2" fmla="val 13927977"/>
            <a:gd name="adj3" fmla="val 3061"/>
          </a:avLst>
        </a:prstGeom>
        <a:solidFill>
          <a:schemeClr val="accent3">
            <a:hueOff val="9843981"/>
            <a:satOff val="-14770"/>
            <a:lumOff val="-240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4EFD8D8-F116-4363-8F07-0BDD118D8287}">
      <dsp:nvSpPr>
        <dsp:cNvPr id="0" name=""/>
        <dsp:cNvSpPr/>
      </dsp:nvSpPr>
      <dsp:spPr>
        <a:xfrm>
          <a:off x="1919514" y="453859"/>
          <a:ext cx="4095794" cy="4095794"/>
        </a:xfrm>
        <a:prstGeom prst="blockArc">
          <a:avLst>
            <a:gd name="adj1" fmla="val 9000000"/>
            <a:gd name="adj2" fmla="val 11400000"/>
            <a:gd name="adj3" fmla="val 3061"/>
          </a:avLst>
        </a:prstGeom>
        <a:solidFill>
          <a:schemeClr val="accent3">
            <a:hueOff val="8437698"/>
            <a:satOff val="-12660"/>
            <a:lumOff val="-205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F7BAF94-75FB-4F81-8919-57DE062077D5}">
      <dsp:nvSpPr>
        <dsp:cNvPr id="0" name=""/>
        <dsp:cNvSpPr/>
      </dsp:nvSpPr>
      <dsp:spPr>
        <a:xfrm>
          <a:off x="1919514" y="453859"/>
          <a:ext cx="4095794" cy="4095794"/>
        </a:xfrm>
        <a:prstGeom prst="blockArc">
          <a:avLst>
            <a:gd name="adj1" fmla="val 6600000"/>
            <a:gd name="adj2" fmla="val 9000000"/>
            <a:gd name="adj3" fmla="val 3061"/>
          </a:avLst>
        </a:prstGeom>
        <a:solidFill>
          <a:schemeClr val="accent3">
            <a:hueOff val="7031415"/>
            <a:satOff val="-10550"/>
            <a:lumOff val="-171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C9B55A0-D6BC-47A3-92D9-CF0D462CBA3E}">
      <dsp:nvSpPr>
        <dsp:cNvPr id="0" name=""/>
        <dsp:cNvSpPr/>
      </dsp:nvSpPr>
      <dsp:spPr>
        <a:xfrm>
          <a:off x="1886665" y="442224"/>
          <a:ext cx="4095794" cy="4095794"/>
        </a:xfrm>
        <a:prstGeom prst="blockArc">
          <a:avLst>
            <a:gd name="adj1" fmla="val 4108116"/>
            <a:gd name="adj2" fmla="val 6540590"/>
            <a:gd name="adj3" fmla="val 3061"/>
          </a:avLst>
        </a:prstGeom>
        <a:solidFill>
          <a:schemeClr val="accent3">
            <a:hueOff val="5625132"/>
            <a:satOff val="-844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EBC4AA2-7966-4002-8CE2-7479E65C1C79}">
      <dsp:nvSpPr>
        <dsp:cNvPr id="0" name=""/>
        <dsp:cNvSpPr/>
      </dsp:nvSpPr>
      <dsp:spPr>
        <a:xfrm>
          <a:off x="1937788" y="422850"/>
          <a:ext cx="4095794" cy="4095794"/>
        </a:xfrm>
        <a:prstGeom prst="blockArc">
          <a:avLst>
            <a:gd name="adj1" fmla="val 1861361"/>
            <a:gd name="adj2" fmla="val 4201320"/>
            <a:gd name="adj3" fmla="val 3061"/>
          </a:avLst>
        </a:prstGeom>
        <a:solidFill>
          <a:schemeClr val="accent3">
            <a:hueOff val="4218849"/>
            <a:satOff val="-6330"/>
            <a:lumOff val="-102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B05264-FBF1-4254-AA6E-8DA1048C9EC5}">
      <dsp:nvSpPr>
        <dsp:cNvPr id="0" name=""/>
        <dsp:cNvSpPr/>
      </dsp:nvSpPr>
      <dsp:spPr>
        <a:xfrm>
          <a:off x="1919514" y="453859"/>
          <a:ext cx="4095794" cy="4095794"/>
        </a:xfrm>
        <a:prstGeom prst="blockArc">
          <a:avLst>
            <a:gd name="adj1" fmla="val 21000000"/>
            <a:gd name="adj2" fmla="val 1800000"/>
            <a:gd name="adj3" fmla="val 3061"/>
          </a:avLst>
        </a:prstGeom>
        <a:solidFill>
          <a:schemeClr val="accent3">
            <a:hueOff val="2812566"/>
            <a:satOff val="-4220"/>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42F3FF-3AAD-4819-B004-ADDCB69227EB}">
      <dsp:nvSpPr>
        <dsp:cNvPr id="0" name=""/>
        <dsp:cNvSpPr/>
      </dsp:nvSpPr>
      <dsp:spPr>
        <a:xfrm>
          <a:off x="1919514" y="453859"/>
          <a:ext cx="4095794" cy="4095794"/>
        </a:xfrm>
        <a:prstGeom prst="blockArc">
          <a:avLst>
            <a:gd name="adj1" fmla="val 18600000"/>
            <a:gd name="adj2" fmla="val 21000000"/>
            <a:gd name="adj3" fmla="val 3061"/>
          </a:avLst>
        </a:prstGeom>
        <a:solidFill>
          <a:schemeClr val="accent3">
            <a:hueOff val="1406283"/>
            <a:satOff val="-2110"/>
            <a:lumOff val="-34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4C62812-7B8C-4DB2-9C0D-14651D9AFC46}">
      <dsp:nvSpPr>
        <dsp:cNvPr id="0" name=""/>
        <dsp:cNvSpPr/>
      </dsp:nvSpPr>
      <dsp:spPr>
        <a:xfrm>
          <a:off x="1919514" y="453859"/>
          <a:ext cx="4095794" cy="4095794"/>
        </a:xfrm>
        <a:prstGeom prst="blockArc">
          <a:avLst>
            <a:gd name="adj1" fmla="val 16200000"/>
            <a:gd name="adj2" fmla="val 18600000"/>
            <a:gd name="adj3" fmla="val 3061"/>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9436B1-B652-4794-B4F4-4850647DACEB}">
      <dsp:nvSpPr>
        <dsp:cNvPr id="0" name=""/>
        <dsp:cNvSpPr/>
      </dsp:nvSpPr>
      <dsp:spPr>
        <a:xfrm>
          <a:off x="3148259" y="1662313"/>
          <a:ext cx="1638303" cy="167888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sr-Cyrl-RS" sz="1500" kern="1200" dirty="0">
              <a:solidFill>
                <a:schemeClr val="bg1"/>
              </a:solidFill>
            </a:rPr>
            <a:t>Укупни расходи и издаци </a:t>
          </a:r>
          <a:r>
            <a:rPr lang="sr-Cyrl-RS" sz="1500" kern="1200" dirty="0" smtClean="0">
              <a:solidFill>
                <a:schemeClr val="bg1"/>
              </a:solidFill>
            </a:rPr>
            <a:t>2,</a:t>
          </a:r>
          <a:r>
            <a:rPr lang="sr-Latn-RS" sz="1500" kern="1200" dirty="0" smtClean="0">
              <a:solidFill>
                <a:schemeClr val="bg1"/>
              </a:solidFill>
            </a:rPr>
            <a:t>216</a:t>
          </a:r>
          <a:r>
            <a:rPr lang="sr-Cyrl-RS" sz="1500" kern="1200" dirty="0" smtClean="0">
              <a:solidFill>
                <a:schemeClr val="bg1"/>
              </a:solidFill>
            </a:rPr>
            <a:t>.</a:t>
          </a:r>
          <a:r>
            <a:rPr lang="sr-Latn-RS" sz="1500" kern="1200" dirty="0" smtClean="0">
              <a:solidFill>
                <a:schemeClr val="bg1"/>
              </a:solidFill>
            </a:rPr>
            <a:t>773</a:t>
          </a:r>
          <a:r>
            <a:rPr lang="sr-Cyrl-RS" sz="1500" kern="1200" dirty="0" smtClean="0">
              <a:solidFill>
                <a:schemeClr val="bg1"/>
              </a:solidFill>
            </a:rPr>
            <a:t>.</a:t>
          </a:r>
          <a:r>
            <a:rPr lang="sr-Latn-RS" sz="1500" kern="1200" dirty="0" smtClean="0">
              <a:solidFill>
                <a:schemeClr val="bg1"/>
              </a:solidFill>
            </a:rPr>
            <a:t>869</a:t>
          </a:r>
          <a:r>
            <a:rPr lang="sr-Cyrl-RS" sz="1500" kern="1200" dirty="0" smtClean="0">
              <a:solidFill>
                <a:schemeClr val="bg1"/>
              </a:solidFill>
            </a:rPr>
            <a:t> динара</a:t>
          </a:r>
          <a:endParaRPr lang="en-US" sz="1500" kern="1200" dirty="0">
            <a:solidFill>
              <a:schemeClr val="bg1"/>
            </a:solidFill>
          </a:endParaRPr>
        </a:p>
      </dsp:txBody>
      <dsp:txXfrm>
        <a:off x="3388183" y="1908180"/>
        <a:ext cx="1158455" cy="1187153"/>
      </dsp:txXfrm>
    </dsp:sp>
    <dsp:sp modelId="{73F305AC-CFDC-45B1-8AB8-6FABD1C99179}">
      <dsp:nvSpPr>
        <dsp:cNvPr id="0" name=""/>
        <dsp:cNvSpPr/>
      </dsp:nvSpPr>
      <dsp:spPr>
        <a:xfrm>
          <a:off x="3353051" y="-128226"/>
          <a:ext cx="1228721" cy="122685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ru-RU" sz="800" kern="1200" dirty="0">
              <a:solidFill>
                <a:schemeClr val="bg1"/>
              </a:solidFill>
            </a:rPr>
            <a:t>Коришћење роба и услуга </a:t>
          </a:r>
          <a:r>
            <a:rPr lang="sr-Latn-RS" sz="800" kern="1200" dirty="0" smtClean="0">
              <a:solidFill>
                <a:schemeClr val="bg1"/>
              </a:solidFill>
            </a:rPr>
            <a:t>777</a:t>
          </a:r>
          <a:r>
            <a:rPr lang="ru-RU" sz="800" kern="1200" dirty="0" smtClean="0">
              <a:solidFill>
                <a:schemeClr val="bg1"/>
              </a:solidFill>
            </a:rPr>
            <a:t>.</a:t>
          </a:r>
          <a:r>
            <a:rPr lang="sr-Latn-RS" sz="800" kern="1200" dirty="0" smtClean="0">
              <a:solidFill>
                <a:schemeClr val="bg1"/>
              </a:solidFill>
            </a:rPr>
            <a:t>228</a:t>
          </a:r>
          <a:r>
            <a:rPr lang="ru-RU" sz="800" kern="1200" dirty="0" smtClean="0">
              <a:solidFill>
                <a:schemeClr val="bg1"/>
              </a:solidFill>
            </a:rPr>
            <a:t>.</a:t>
          </a:r>
          <a:r>
            <a:rPr lang="sr-Latn-RS" sz="800" kern="1200" dirty="0" smtClean="0">
              <a:solidFill>
                <a:schemeClr val="bg1"/>
              </a:solidFill>
            </a:rPr>
            <a:t>303</a:t>
          </a:r>
          <a:r>
            <a:rPr lang="ru-RU" sz="800" kern="1200" dirty="0" smtClean="0">
              <a:solidFill>
                <a:schemeClr val="bg1"/>
              </a:solidFill>
            </a:rPr>
            <a:t> </a:t>
          </a:r>
          <a:r>
            <a:rPr lang="ru-RU" sz="800" kern="1200" dirty="0">
              <a:solidFill>
                <a:schemeClr val="bg1"/>
              </a:solidFill>
            </a:rPr>
            <a:t>динара</a:t>
          </a:r>
          <a:endParaRPr lang="en-US" sz="800" kern="1200" dirty="0">
            <a:solidFill>
              <a:schemeClr val="bg1"/>
            </a:solidFill>
          </a:endParaRPr>
        </a:p>
      </dsp:txBody>
      <dsp:txXfrm>
        <a:off x="3532993" y="51443"/>
        <a:ext cx="868837" cy="867519"/>
      </dsp:txXfrm>
    </dsp:sp>
    <dsp:sp modelId="{A14630AA-C1BD-4A7E-B665-0A7C9B6C19C9}">
      <dsp:nvSpPr>
        <dsp:cNvPr id="0" name=""/>
        <dsp:cNvSpPr/>
      </dsp:nvSpPr>
      <dsp:spPr>
        <a:xfrm>
          <a:off x="4689220" y="391224"/>
          <a:ext cx="1148815" cy="1131524"/>
        </a:xfrm>
        <a:prstGeom prst="ellipse">
          <a:avLst/>
        </a:prstGeom>
        <a:solidFill>
          <a:schemeClr val="accent3">
            <a:hueOff val="1406283"/>
            <a:satOff val="-211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Дотације и трансфери </a:t>
          </a:r>
          <a:r>
            <a:rPr lang="sr-Latn-RS" sz="800" kern="1200" dirty="0" smtClean="0">
              <a:solidFill>
                <a:schemeClr val="bg1"/>
              </a:solidFill>
            </a:rPr>
            <a:t>217</a:t>
          </a:r>
          <a:r>
            <a:rPr lang="sr-Cyrl-RS" sz="800" kern="1200" dirty="0" smtClean="0">
              <a:solidFill>
                <a:schemeClr val="bg1"/>
              </a:solidFill>
            </a:rPr>
            <a:t>.</a:t>
          </a:r>
          <a:r>
            <a:rPr lang="sr-Latn-RS" sz="800" kern="1200" dirty="0" smtClean="0">
              <a:solidFill>
                <a:schemeClr val="bg1"/>
              </a:solidFill>
            </a:rPr>
            <a:t>450</a:t>
          </a:r>
          <a:r>
            <a:rPr lang="sr-Cyrl-RS" sz="800" kern="1200" dirty="0" smtClean="0">
              <a:solidFill>
                <a:schemeClr val="bg1"/>
              </a:solidFill>
            </a:rPr>
            <a:t>.</a:t>
          </a:r>
          <a:r>
            <a:rPr lang="sr-Latn-RS" sz="800" kern="1200" dirty="0" smtClean="0">
              <a:solidFill>
                <a:schemeClr val="bg1"/>
              </a:solidFill>
            </a:rPr>
            <a:t>000</a:t>
          </a:r>
          <a:r>
            <a:rPr lang="sr-Cyrl-RS" sz="800" kern="1200" dirty="0" smtClean="0">
              <a:solidFill>
                <a:schemeClr val="bg1"/>
              </a:solidFill>
            </a:rPr>
            <a:t> </a:t>
          </a:r>
          <a:r>
            <a:rPr lang="sr-Cyrl-RS" sz="800" kern="1200" dirty="0">
              <a:solidFill>
                <a:schemeClr val="bg1"/>
              </a:solidFill>
            </a:rPr>
            <a:t>динара</a:t>
          </a:r>
          <a:endParaRPr lang="en-US" sz="800" kern="1200" dirty="0">
            <a:solidFill>
              <a:schemeClr val="bg1"/>
            </a:solidFill>
          </a:endParaRPr>
        </a:p>
      </dsp:txBody>
      <dsp:txXfrm>
        <a:off x="4857460" y="556932"/>
        <a:ext cx="812335" cy="800108"/>
      </dsp:txXfrm>
    </dsp:sp>
    <dsp:sp modelId="{E43F7264-94BE-4E7E-8A98-A0D70BB3AF06}">
      <dsp:nvSpPr>
        <dsp:cNvPr id="0" name=""/>
        <dsp:cNvSpPr/>
      </dsp:nvSpPr>
      <dsp:spPr>
        <a:xfrm>
          <a:off x="5426589" y="1632659"/>
          <a:ext cx="1053481" cy="1037854"/>
        </a:xfrm>
        <a:prstGeom prst="ellipse">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Расходи за запослене </a:t>
          </a:r>
          <a:r>
            <a:rPr lang="sr-Cyrl-RS" sz="800" kern="1200" dirty="0" smtClean="0">
              <a:solidFill>
                <a:schemeClr val="bg1"/>
              </a:solidFill>
            </a:rPr>
            <a:t>4</a:t>
          </a:r>
          <a:r>
            <a:rPr lang="sr-Latn-RS" sz="800" kern="1200" dirty="0" smtClean="0">
              <a:solidFill>
                <a:schemeClr val="bg1"/>
              </a:solidFill>
            </a:rPr>
            <a:t>63</a:t>
          </a:r>
          <a:r>
            <a:rPr lang="sr-Cyrl-RS" sz="800" kern="1200" dirty="0" smtClean="0">
              <a:solidFill>
                <a:schemeClr val="bg1"/>
              </a:solidFill>
            </a:rPr>
            <a:t>.</a:t>
          </a:r>
          <a:r>
            <a:rPr lang="sr-Latn-RS" sz="800" kern="1200" dirty="0" smtClean="0">
              <a:solidFill>
                <a:schemeClr val="bg1"/>
              </a:solidFill>
            </a:rPr>
            <a:t>746</a:t>
          </a:r>
          <a:r>
            <a:rPr lang="sr-Cyrl-RS" sz="800" kern="1200" dirty="0" smtClean="0">
              <a:solidFill>
                <a:schemeClr val="bg1"/>
              </a:solidFill>
            </a:rPr>
            <a:t>.</a:t>
          </a:r>
          <a:r>
            <a:rPr lang="sr-Latn-RS" sz="800" kern="1200" dirty="0" smtClean="0">
              <a:solidFill>
                <a:schemeClr val="bg1"/>
              </a:solidFill>
            </a:rPr>
            <a:t>010</a:t>
          </a:r>
          <a:r>
            <a:rPr lang="sr-Cyrl-RS" sz="800" kern="1200" dirty="0" smtClean="0">
              <a:solidFill>
                <a:schemeClr val="bg1"/>
              </a:solidFill>
            </a:rPr>
            <a:t> </a:t>
          </a:r>
          <a:r>
            <a:rPr lang="sr-Cyrl-RS" sz="800" kern="1200" dirty="0">
              <a:solidFill>
                <a:schemeClr val="bg1"/>
              </a:solidFill>
            </a:rPr>
            <a:t>динара</a:t>
          </a:r>
          <a:endParaRPr lang="en-US" sz="800" kern="1200" dirty="0">
            <a:solidFill>
              <a:schemeClr val="bg1"/>
            </a:solidFill>
          </a:endParaRPr>
        </a:p>
      </dsp:txBody>
      <dsp:txXfrm>
        <a:off x="5580868" y="1784649"/>
        <a:ext cx="744923" cy="733874"/>
      </dsp:txXfrm>
    </dsp:sp>
    <dsp:sp modelId="{115526CD-270E-4C52-A164-15F2B6F9FE39}">
      <dsp:nvSpPr>
        <dsp:cNvPr id="0" name=""/>
        <dsp:cNvSpPr/>
      </dsp:nvSpPr>
      <dsp:spPr>
        <a:xfrm>
          <a:off x="5188839" y="3003696"/>
          <a:ext cx="1049920" cy="1012675"/>
        </a:xfrm>
        <a:prstGeom prst="ellipse">
          <a:avLst/>
        </a:prstGeom>
        <a:solidFill>
          <a:schemeClr val="accent3">
            <a:hueOff val="4218849"/>
            <a:satOff val="-6330"/>
            <a:lumOff val="-10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Социјална </a:t>
          </a:r>
          <a:r>
            <a:rPr lang="sr-Cyrl-RS" sz="800" kern="1200" dirty="0" smtClean="0">
              <a:solidFill>
                <a:schemeClr val="bg1"/>
              </a:solidFill>
            </a:rPr>
            <a:t> заштита </a:t>
          </a:r>
          <a:r>
            <a:rPr lang="sr-Latn-RS" sz="800" kern="1200" dirty="0" smtClean="0">
              <a:solidFill>
                <a:schemeClr val="bg1"/>
              </a:solidFill>
            </a:rPr>
            <a:t>67</a:t>
          </a:r>
          <a:r>
            <a:rPr lang="sr-Cyrl-RS" sz="800" kern="1200" dirty="0" smtClean="0">
              <a:solidFill>
                <a:schemeClr val="bg1"/>
              </a:solidFill>
            </a:rPr>
            <a:t>.</a:t>
          </a:r>
          <a:r>
            <a:rPr lang="sr-Latn-RS" sz="800" kern="1200" dirty="0" smtClean="0">
              <a:solidFill>
                <a:schemeClr val="bg1"/>
              </a:solidFill>
            </a:rPr>
            <a:t>200</a:t>
          </a:r>
          <a:r>
            <a:rPr lang="sr-Cyrl-RS" sz="800" kern="1200" dirty="0" smtClean="0">
              <a:solidFill>
                <a:schemeClr val="bg1"/>
              </a:solidFill>
            </a:rPr>
            <a:t>.000 </a:t>
          </a:r>
          <a:r>
            <a:rPr lang="sr-Cyrl-RS" sz="800" kern="1200" dirty="0">
              <a:solidFill>
                <a:schemeClr val="bg1"/>
              </a:solidFill>
            </a:rPr>
            <a:t>динара</a:t>
          </a:r>
          <a:endParaRPr lang="en-US" sz="800" kern="1200" dirty="0">
            <a:solidFill>
              <a:schemeClr val="bg1"/>
            </a:solidFill>
          </a:endParaRPr>
        </a:p>
      </dsp:txBody>
      <dsp:txXfrm>
        <a:off x="5342596" y="3151999"/>
        <a:ext cx="742406" cy="716069"/>
      </dsp:txXfrm>
    </dsp:sp>
    <dsp:sp modelId="{5101AD7C-EA94-402A-A388-0FD916639D60}">
      <dsp:nvSpPr>
        <dsp:cNvPr id="0" name=""/>
        <dsp:cNvSpPr/>
      </dsp:nvSpPr>
      <dsp:spPr>
        <a:xfrm>
          <a:off x="4163673" y="3848080"/>
          <a:ext cx="1021973" cy="1035747"/>
        </a:xfrm>
        <a:prstGeom prst="ellipse">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smtClean="0">
              <a:solidFill>
                <a:schemeClr val="bg1"/>
              </a:solidFill>
            </a:rPr>
            <a:t>Отплата камата и пратећи трошкови задуживања </a:t>
          </a:r>
          <a:r>
            <a:rPr lang="sr-Latn-RS" sz="800" kern="1200" dirty="0" smtClean="0">
              <a:solidFill>
                <a:schemeClr val="bg1"/>
              </a:solidFill>
            </a:rPr>
            <a:t>8</a:t>
          </a:r>
          <a:r>
            <a:rPr lang="sr-Cyrl-RS" sz="800" kern="1200" dirty="0" smtClean="0">
              <a:solidFill>
                <a:schemeClr val="bg1"/>
              </a:solidFill>
            </a:rPr>
            <a:t>.</a:t>
          </a:r>
          <a:r>
            <a:rPr lang="sr-Latn-RS" sz="800" kern="1200" dirty="0" smtClean="0">
              <a:solidFill>
                <a:schemeClr val="bg1"/>
              </a:solidFill>
            </a:rPr>
            <a:t>400</a:t>
          </a:r>
          <a:r>
            <a:rPr lang="sr-Cyrl-RS" sz="800" kern="1200" dirty="0" smtClean="0">
              <a:solidFill>
                <a:schemeClr val="bg1"/>
              </a:solidFill>
            </a:rPr>
            <a:t>.</a:t>
          </a:r>
          <a:r>
            <a:rPr lang="sr-Latn-RS" sz="800" kern="1200" dirty="0" smtClean="0">
              <a:solidFill>
                <a:schemeClr val="bg1"/>
              </a:solidFill>
            </a:rPr>
            <a:t>000</a:t>
          </a:r>
          <a:r>
            <a:rPr lang="sr-Cyrl-RS" sz="800" kern="1200" dirty="0" smtClean="0">
              <a:solidFill>
                <a:schemeClr val="bg1"/>
              </a:solidFill>
            </a:rPr>
            <a:t> динара</a:t>
          </a:r>
          <a:endParaRPr lang="en-US" sz="800" kern="1200" dirty="0">
            <a:solidFill>
              <a:schemeClr val="bg1"/>
            </a:solidFill>
          </a:endParaRPr>
        </a:p>
      </dsp:txBody>
      <dsp:txXfrm>
        <a:off x="4313337" y="3999762"/>
        <a:ext cx="722645" cy="732383"/>
      </dsp:txXfrm>
    </dsp:sp>
    <dsp:sp modelId="{EE36B264-26C3-4179-BD39-B59975A0C181}">
      <dsp:nvSpPr>
        <dsp:cNvPr id="0" name=""/>
        <dsp:cNvSpPr/>
      </dsp:nvSpPr>
      <dsp:spPr>
        <a:xfrm>
          <a:off x="2842397" y="3961386"/>
          <a:ext cx="870624" cy="870624"/>
        </a:xfrm>
        <a:prstGeom prst="ellipse">
          <a:avLst/>
        </a:prstGeom>
        <a:solidFill>
          <a:schemeClr val="accent3">
            <a:hueOff val="7031415"/>
            <a:satOff val="-10550"/>
            <a:lumOff val="-171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smtClean="0">
              <a:solidFill>
                <a:schemeClr val="bg1"/>
              </a:solidFill>
            </a:rPr>
            <a:t>Отплата главнице 1</a:t>
          </a:r>
          <a:r>
            <a:rPr lang="sr-Latn-RS" sz="800" kern="1200" dirty="0" smtClean="0">
              <a:solidFill>
                <a:schemeClr val="bg1"/>
              </a:solidFill>
            </a:rPr>
            <a:t>17</a:t>
          </a:r>
          <a:r>
            <a:rPr lang="sr-Cyrl-RS" sz="800" kern="1200" dirty="0" smtClean="0">
              <a:solidFill>
                <a:schemeClr val="bg1"/>
              </a:solidFill>
            </a:rPr>
            <a:t>.</a:t>
          </a:r>
          <a:r>
            <a:rPr lang="sr-Latn-RS" sz="800" kern="1200" dirty="0" smtClean="0">
              <a:solidFill>
                <a:schemeClr val="bg1"/>
              </a:solidFill>
            </a:rPr>
            <a:t>7</a:t>
          </a:r>
          <a:r>
            <a:rPr lang="sr-Cyrl-RS" sz="800" kern="1200" dirty="0" smtClean="0">
              <a:solidFill>
                <a:schemeClr val="bg1"/>
              </a:solidFill>
            </a:rPr>
            <a:t>00.000 динара</a:t>
          </a:r>
          <a:endParaRPr lang="en-US" sz="800" kern="1200" dirty="0">
            <a:solidFill>
              <a:schemeClr val="bg1"/>
            </a:solidFill>
          </a:endParaRPr>
        </a:p>
      </dsp:txBody>
      <dsp:txXfrm>
        <a:off x="2969897" y="4088886"/>
        <a:ext cx="615624" cy="615624"/>
      </dsp:txXfrm>
    </dsp:sp>
    <dsp:sp modelId="{D19ADD6D-9F0A-4766-B637-BB2D5495A9BB}">
      <dsp:nvSpPr>
        <dsp:cNvPr id="0" name=""/>
        <dsp:cNvSpPr/>
      </dsp:nvSpPr>
      <dsp:spPr>
        <a:xfrm>
          <a:off x="1725782" y="3003696"/>
          <a:ext cx="990483" cy="1012675"/>
        </a:xfrm>
        <a:prstGeom prst="ellipse">
          <a:avLst/>
        </a:prstGeom>
        <a:solidFill>
          <a:schemeClr val="accent3">
            <a:hueOff val="8437698"/>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Остали </a:t>
          </a:r>
          <a:r>
            <a:rPr lang="sr-Cyrl-RS" sz="800" kern="1200" dirty="0" smtClean="0">
              <a:solidFill>
                <a:schemeClr val="bg1"/>
              </a:solidFill>
            </a:rPr>
            <a:t>расходи 1</a:t>
          </a:r>
          <a:r>
            <a:rPr lang="sr-Latn-RS" sz="800" kern="1200" dirty="0" smtClean="0">
              <a:solidFill>
                <a:schemeClr val="bg1"/>
              </a:solidFill>
            </a:rPr>
            <a:t>96</a:t>
          </a:r>
          <a:r>
            <a:rPr lang="sr-Cyrl-RS" sz="800" kern="1200" dirty="0" smtClean="0">
              <a:solidFill>
                <a:schemeClr val="bg1"/>
              </a:solidFill>
            </a:rPr>
            <a:t>.</a:t>
          </a:r>
          <a:r>
            <a:rPr lang="sr-Latn-RS" sz="800" kern="1200" dirty="0" smtClean="0">
              <a:solidFill>
                <a:schemeClr val="bg1"/>
              </a:solidFill>
            </a:rPr>
            <a:t>805</a:t>
          </a:r>
          <a:r>
            <a:rPr lang="sr-Cyrl-RS" sz="800" kern="1200" dirty="0" smtClean="0">
              <a:solidFill>
                <a:schemeClr val="bg1"/>
              </a:solidFill>
            </a:rPr>
            <a:t>.000  динара</a:t>
          </a:r>
          <a:endParaRPr lang="en-US" sz="800" kern="1200" dirty="0">
            <a:solidFill>
              <a:schemeClr val="bg1"/>
            </a:solidFill>
          </a:endParaRPr>
        </a:p>
      </dsp:txBody>
      <dsp:txXfrm>
        <a:off x="1870835" y="3151999"/>
        <a:ext cx="700377" cy="716069"/>
      </dsp:txXfrm>
    </dsp:sp>
    <dsp:sp modelId="{4F05B281-B6DB-45BB-A427-1BF92AADC139}">
      <dsp:nvSpPr>
        <dsp:cNvPr id="0" name=""/>
        <dsp:cNvSpPr/>
      </dsp:nvSpPr>
      <dsp:spPr>
        <a:xfrm>
          <a:off x="1492380" y="1605295"/>
          <a:ext cx="978224" cy="1092581"/>
        </a:xfrm>
        <a:prstGeom prst="ellipse">
          <a:avLst/>
        </a:prstGeom>
        <a:solidFill>
          <a:schemeClr val="accent3">
            <a:hueOff val="9843981"/>
            <a:satOff val="-14770"/>
            <a:lumOff val="-24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Средства резерве </a:t>
          </a:r>
          <a:r>
            <a:rPr lang="sr-Latn-RS" sz="800" kern="1200" dirty="0" smtClean="0">
              <a:solidFill>
                <a:schemeClr val="bg1"/>
              </a:solidFill>
            </a:rPr>
            <a:t>3</a:t>
          </a:r>
          <a:r>
            <a:rPr lang="en-US" sz="800" kern="1200" dirty="0" smtClean="0">
              <a:solidFill>
                <a:schemeClr val="bg1"/>
              </a:solidFill>
            </a:rPr>
            <a:t>0</a:t>
          </a:r>
          <a:r>
            <a:rPr lang="sr-Cyrl-RS" sz="800" kern="1200" dirty="0" smtClean="0">
              <a:solidFill>
                <a:schemeClr val="bg1"/>
              </a:solidFill>
            </a:rPr>
            <a:t>.100.000</a:t>
          </a:r>
          <a:endParaRPr lang="en-US" sz="800" kern="1200" dirty="0">
            <a:solidFill>
              <a:schemeClr val="bg1"/>
            </a:solidFill>
          </a:endParaRPr>
        </a:p>
      </dsp:txBody>
      <dsp:txXfrm>
        <a:off x="1635638" y="1765300"/>
        <a:ext cx="691708" cy="772571"/>
      </dsp:txXfrm>
    </dsp:sp>
    <dsp:sp modelId="{2D6C03BD-4023-431E-84F6-C080A9961C8A}">
      <dsp:nvSpPr>
        <dsp:cNvPr id="0" name=""/>
        <dsp:cNvSpPr/>
      </dsp:nvSpPr>
      <dsp:spPr>
        <a:xfrm>
          <a:off x="2091991" y="557620"/>
          <a:ext cx="1172104" cy="1143669"/>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Капитални издаци </a:t>
          </a:r>
          <a:r>
            <a:rPr lang="sr-Latn-RS" sz="800" kern="1200" dirty="0" smtClean="0">
              <a:solidFill>
                <a:schemeClr val="bg1"/>
              </a:solidFill>
            </a:rPr>
            <a:t>253</a:t>
          </a:r>
          <a:r>
            <a:rPr lang="sr-Cyrl-RS" sz="800" kern="1200" dirty="0" smtClean="0">
              <a:solidFill>
                <a:schemeClr val="bg1"/>
              </a:solidFill>
            </a:rPr>
            <a:t>.</a:t>
          </a:r>
          <a:r>
            <a:rPr lang="sr-Latn-RS" sz="800" kern="1200" dirty="0" smtClean="0">
              <a:solidFill>
                <a:schemeClr val="bg1"/>
              </a:solidFill>
            </a:rPr>
            <a:t>144</a:t>
          </a:r>
          <a:r>
            <a:rPr lang="sr-Cyrl-RS" sz="800" kern="1200" dirty="0" smtClean="0">
              <a:solidFill>
                <a:schemeClr val="bg1"/>
              </a:solidFill>
            </a:rPr>
            <a:t>.</a:t>
          </a:r>
          <a:r>
            <a:rPr lang="sr-Latn-RS" sz="800" kern="1200" dirty="0" smtClean="0">
              <a:solidFill>
                <a:schemeClr val="bg1"/>
              </a:solidFill>
            </a:rPr>
            <a:t>556</a:t>
          </a:r>
          <a:r>
            <a:rPr lang="sr-Cyrl-RS" sz="800" kern="1200" dirty="0" smtClean="0">
              <a:solidFill>
                <a:schemeClr val="bg1"/>
              </a:solidFill>
            </a:rPr>
            <a:t> </a:t>
          </a:r>
          <a:r>
            <a:rPr lang="sr-Cyrl-RS" sz="800" kern="1200" dirty="0">
              <a:solidFill>
                <a:schemeClr val="bg1"/>
              </a:solidFill>
            </a:rPr>
            <a:t>динара</a:t>
          </a:r>
          <a:endParaRPr lang="en-US" sz="800" kern="1200" dirty="0">
            <a:solidFill>
              <a:schemeClr val="bg1"/>
            </a:solidFill>
          </a:endParaRPr>
        </a:p>
      </dsp:txBody>
      <dsp:txXfrm>
        <a:off x="2263642" y="725106"/>
        <a:ext cx="828802" cy="80869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8" cy="496491"/>
          </a:xfrm>
          <a:prstGeom prst="rect">
            <a:avLst/>
          </a:prstGeom>
        </p:spPr>
        <p:txBody>
          <a:bodyPr vert="horz" lIns="92135" tIns="46067" rIns="92135" bIns="46067" rtlCol="0"/>
          <a:lstStyle>
            <a:lvl1pPr algn="l">
              <a:defRPr sz="1200"/>
            </a:lvl1pPr>
          </a:lstStyle>
          <a:p>
            <a:endParaRPr lang="en-US"/>
          </a:p>
        </p:txBody>
      </p:sp>
      <p:sp>
        <p:nvSpPr>
          <p:cNvPr id="3" name="Date Placeholder 2"/>
          <p:cNvSpPr>
            <a:spLocks noGrp="1"/>
          </p:cNvSpPr>
          <p:nvPr>
            <p:ph type="dt" sz="quarter" idx="1"/>
          </p:nvPr>
        </p:nvSpPr>
        <p:spPr>
          <a:xfrm>
            <a:off x="3851342" y="0"/>
            <a:ext cx="2946348" cy="496491"/>
          </a:xfrm>
          <a:prstGeom prst="rect">
            <a:avLst/>
          </a:prstGeom>
        </p:spPr>
        <p:txBody>
          <a:bodyPr vert="horz" lIns="92135" tIns="46067" rIns="92135" bIns="46067" rtlCol="0"/>
          <a:lstStyle>
            <a:lvl1pPr algn="r">
              <a:defRPr sz="1200"/>
            </a:lvl1pPr>
          </a:lstStyle>
          <a:p>
            <a:fld id="{FF200638-5DF4-4430-A5FC-8138B5BDD0B3}" type="datetimeFigureOut">
              <a:rPr lang="en-US" smtClean="0"/>
              <a:pPr/>
              <a:t>3/1/2022</a:t>
            </a:fld>
            <a:endParaRPr lang="en-US"/>
          </a:p>
        </p:txBody>
      </p:sp>
      <p:sp>
        <p:nvSpPr>
          <p:cNvPr id="4" name="Footer Placeholder 3"/>
          <p:cNvSpPr>
            <a:spLocks noGrp="1"/>
          </p:cNvSpPr>
          <p:nvPr>
            <p:ph type="ftr" sz="quarter" idx="2"/>
          </p:nvPr>
        </p:nvSpPr>
        <p:spPr>
          <a:xfrm>
            <a:off x="0" y="9431599"/>
            <a:ext cx="2946348" cy="496491"/>
          </a:xfrm>
          <a:prstGeom prst="rect">
            <a:avLst/>
          </a:prstGeom>
        </p:spPr>
        <p:txBody>
          <a:bodyPr vert="horz" lIns="92135" tIns="46067" rIns="92135" bIns="46067" rtlCol="0" anchor="b"/>
          <a:lstStyle>
            <a:lvl1pPr algn="l">
              <a:defRPr sz="1200"/>
            </a:lvl1pPr>
          </a:lstStyle>
          <a:p>
            <a:endParaRPr lang="en-US"/>
          </a:p>
        </p:txBody>
      </p:sp>
      <p:sp>
        <p:nvSpPr>
          <p:cNvPr id="5" name="Slide Number Placeholder 4"/>
          <p:cNvSpPr>
            <a:spLocks noGrp="1"/>
          </p:cNvSpPr>
          <p:nvPr>
            <p:ph type="sldNum" sz="quarter" idx="3"/>
          </p:nvPr>
        </p:nvSpPr>
        <p:spPr>
          <a:xfrm>
            <a:off x="3851342" y="9431599"/>
            <a:ext cx="2946348" cy="496491"/>
          </a:xfrm>
          <a:prstGeom prst="rect">
            <a:avLst/>
          </a:prstGeom>
        </p:spPr>
        <p:txBody>
          <a:bodyPr vert="horz" lIns="92135" tIns="46067" rIns="92135" bIns="46067" rtlCol="0" anchor="b"/>
          <a:lstStyle>
            <a:lvl1pPr algn="r">
              <a:defRPr sz="1200"/>
            </a:lvl1pPr>
          </a:lstStyle>
          <a:p>
            <a:fld id="{60CEC979-1A5F-46ED-8288-2BF6E691AD6F}" type="slidenum">
              <a:rPr lang="en-US" smtClean="0"/>
              <a:pPr/>
              <a:t>‹#›</a:t>
            </a:fld>
            <a:endParaRPr lang="en-US"/>
          </a:p>
        </p:txBody>
      </p:sp>
    </p:spTree>
    <p:extLst>
      <p:ext uri="{BB962C8B-B14F-4D97-AF65-F5344CB8AC3E}">
        <p14:creationId xmlns:p14="http://schemas.microsoft.com/office/powerpoint/2010/main" val="7208908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8" cy="496491"/>
          </a:xfrm>
          <a:prstGeom prst="rect">
            <a:avLst/>
          </a:prstGeom>
        </p:spPr>
        <p:txBody>
          <a:bodyPr vert="horz" lIns="92135" tIns="46067" rIns="92135" bIns="46067" rtlCol="0"/>
          <a:lstStyle>
            <a:lvl1pPr algn="l">
              <a:defRPr sz="1200"/>
            </a:lvl1pPr>
          </a:lstStyle>
          <a:p>
            <a:endParaRPr lang="en-US"/>
          </a:p>
        </p:txBody>
      </p:sp>
      <p:sp>
        <p:nvSpPr>
          <p:cNvPr id="3" name="Date Placeholder 2"/>
          <p:cNvSpPr>
            <a:spLocks noGrp="1"/>
          </p:cNvSpPr>
          <p:nvPr>
            <p:ph type="dt" idx="1"/>
          </p:nvPr>
        </p:nvSpPr>
        <p:spPr>
          <a:xfrm>
            <a:off x="3851342" y="0"/>
            <a:ext cx="2946348" cy="496491"/>
          </a:xfrm>
          <a:prstGeom prst="rect">
            <a:avLst/>
          </a:prstGeom>
        </p:spPr>
        <p:txBody>
          <a:bodyPr vert="horz" lIns="92135" tIns="46067" rIns="92135" bIns="46067" rtlCol="0"/>
          <a:lstStyle>
            <a:lvl1pPr algn="r">
              <a:defRPr sz="1200"/>
            </a:lvl1pPr>
          </a:lstStyle>
          <a:p>
            <a:fld id="{AD43283B-6AD6-429E-9A6B-CD6015251173}" type="datetimeFigureOut">
              <a:rPr lang="en-US" smtClean="0"/>
              <a:pPr/>
              <a:t>3/1/2022</a:t>
            </a:fld>
            <a:endParaRPr lang="en-US"/>
          </a:p>
        </p:txBody>
      </p:sp>
      <p:sp>
        <p:nvSpPr>
          <p:cNvPr id="4" name="Slide Image Placeholder 3"/>
          <p:cNvSpPr>
            <a:spLocks noGrp="1" noRot="1" noChangeAspect="1"/>
          </p:cNvSpPr>
          <p:nvPr>
            <p:ph type="sldImg" idx="2"/>
          </p:nvPr>
        </p:nvSpPr>
        <p:spPr>
          <a:xfrm>
            <a:off x="915988" y="744538"/>
            <a:ext cx="4967287" cy="3724275"/>
          </a:xfrm>
          <a:prstGeom prst="rect">
            <a:avLst/>
          </a:prstGeom>
          <a:noFill/>
          <a:ln w="12700">
            <a:solidFill>
              <a:prstClr val="black"/>
            </a:solidFill>
          </a:ln>
        </p:spPr>
        <p:txBody>
          <a:bodyPr vert="horz" lIns="92135" tIns="46067" rIns="92135" bIns="46067" rtlCol="0" anchor="ctr"/>
          <a:lstStyle/>
          <a:p>
            <a:endParaRPr lang="en-US"/>
          </a:p>
        </p:txBody>
      </p:sp>
      <p:sp>
        <p:nvSpPr>
          <p:cNvPr id="5" name="Notes Placeholder 4"/>
          <p:cNvSpPr>
            <a:spLocks noGrp="1"/>
          </p:cNvSpPr>
          <p:nvPr>
            <p:ph type="body" sz="quarter" idx="3"/>
          </p:nvPr>
        </p:nvSpPr>
        <p:spPr>
          <a:xfrm>
            <a:off x="679927" y="4716662"/>
            <a:ext cx="5439410" cy="4468416"/>
          </a:xfrm>
          <a:prstGeom prst="rect">
            <a:avLst/>
          </a:prstGeom>
        </p:spPr>
        <p:txBody>
          <a:bodyPr vert="horz" lIns="92135" tIns="46067" rIns="92135" bIns="4606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1599"/>
            <a:ext cx="2946348" cy="496491"/>
          </a:xfrm>
          <a:prstGeom prst="rect">
            <a:avLst/>
          </a:prstGeom>
        </p:spPr>
        <p:txBody>
          <a:bodyPr vert="horz" lIns="92135" tIns="46067" rIns="92135" bIns="46067" rtlCol="0" anchor="b"/>
          <a:lstStyle>
            <a:lvl1pPr algn="l">
              <a:defRPr sz="1200"/>
            </a:lvl1pPr>
          </a:lstStyle>
          <a:p>
            <a:endParaRPr lang="en-US"/>
          </a:p>
        </p:txBody>
      </p:sp>
      <p:sp>
        <p:nvSpPr>
          <p:cNvPr id="7" name="Slide Number Placeholder 6"/>
          <p:cNvSpPr>
            <a:spLocks noGrp="1"/>
          </p:cNvSpPr>
          <p:nvPr>
            <p:ph type="sldNum" sz="quarter" idx="5"/>
          </p:nvPr>
        </p:nvSpPr>
        <p:spPr>
          <a:xfrm>
            <a:off x="3851342" y="9431599"/>
            <a:ext cx="2946348" cy="496491"/>
          </a:xfrm>
          <a:prstGeom prst="rect">
            <a:avLst/>
          </a:prstGeom>
        </p:spPr>
        <p:txBody>
          <a:bodyPr vert="horz" lIns="92135" tIns="46067" rIns="92135" bIns="46067" rtlCol="0" anchor="b"/>
          <a:lstStyle>
            <a:lvl1pPr algn="r">
              <a:defRPr sz="1200"/>
            </a:lvl1pPr>
          </a:lstStyle>
          <a:p>
            <a:fld id="{B0DD3E29-5E3C-4E2A-B6D2-72A9CD53ABC5}" type="slidenum">
              <a:rPr lang="en-US" smtClean="0"/>
              <a:pPr/>
              <a:t>‹#›</a:t>
            </a:fld>
            <a:endParaRPr lang="en-US"/>
          </a:p>
        </p:txBody>
      </p:sp>
    </p:spTree>
    <p:extLst>
      <p:ext uri="{BB962C8B-B14F-4D97-AF65-F5344CB8AC3E}">
        <p14:creationId xmlns:p14="http://schemas.microsoft.com/office/powerpoint/2010/main" val="374777055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DD3E29-5E3C-4E2A-B6D2-72A9CD53ABC5}" type="slidenum">
              <a:rPr lang="en-US" smtClean="0"/>
              <a:pPr/>
              <a:t>2</a:t>
            </a:fld>
            <a:endParaRPr lang="en-US"/>
          </a:p>
        </p:txBody>
      </p:sp>
    </p:spTree>
    <p:extLst>
      <p:ext uri="{BB962C8B-B14F-4D97-AF65-F5344CB8AC3E}">
        <p14:creationId xmlns:p14="http://schemas.microsoft.com/office/powerpoint/2010/main" val="1737888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3</a:t>
            </a:fld>
            <a:endParaRPr lang="en-US"/>
          </a:p>
        </p:txBody>
      </p:sp>
    </p:spTree>
    <p:extLst>
      <p:ext uri="{BB962C8B-B14F-4D97-AF65-F5344CB8AC3E}">
        <p14:creationId xmlns:p14="http://schemas.microsoft.com/office/powerpoint/2010/main" val="1975096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15</a:t>
            </a:fld>
            <a:endParaRPr lang="en-US"/>
          </a:p>
        </p:txBody>
      </p:sp>
    </p:spTree>
    <p:extLst>
      <p:ext uri="{BB962C8B-B14F-4D97-AF65-F5344CB8AC3E}">
        <p14:creationId xmlns:p14="http://schemas.microsoft.com/office/powerpoint/2010/main" val="1743383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17</a:t>
            </a:fld>
            <a:endParaRPr lang="en-US"/>
          </a:p>
        </p:txBody>
      </p:sp>
    </p:spTree>
    <p:extLst>
      <p:ext uri="{BB962C8B-B14F-4D97-AF65-F5344CB8AC3E}">
        <p14:creationId xmlns:p14="http://schemas.microsoft.com/office/powerpoint/2010/main" val="2697766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19</a:t>
            </a:fld>
            <a:endParaRPr lang="en-US"/>
          </a:p>
        </p:txBody>
      </p:sp>
    </p:spTree>
    <p:extLst>
      <p:ext uri="{BB962C8B-B14F-4D97-AF65-F5344CB8AC3E}">
        <p14:creationId xmlns:p14="http://schemas.microsoft.com/office/powerpoint/2010/main" val="99461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20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487EF8-07F1-4132-9D28-E3E3FCCC23B1}" type="datetime1">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4105216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049EEE-4F84-4052-B363-C737F6A14016}" type="datetime1">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2128587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220370-F757-4CDD-B7F0-D08A120BC05A}" type="datetime1">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4206048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B496EC-4D37-4B83-A4A3-1B59CDA3ECBF}" type="datetime1">
              <a:rPr lang="en-US" smtClean="0"/>
              <a:pPr/>
              <a:t>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0540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078895-3498-4D33-B7FC-B54F27028AE1}" type="datetime1">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115317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2E79DB-ED39-4329-92C5-F5019745971C}" type="datetime1">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1971558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683F819-929A-4FD7-A544-D4CCA8B66912}" type="datetime1">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168074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D64A61-12DB-4731-919F-1A852C2C9915}" type="datetime1">
              <a:rPr lang="en-US" smtClean="0"/>
              <a:pPr/>
              <a:t>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3142548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BF04FF-B6FF-4841-86BA-8CA90B73CA57}" type="datetime1">
              <a:rPr lang="en-US" smtClean="0"/>
              <a:pPr/>
              <a:t>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3419489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1211A5-A3A8-4BB4-99CF-D7D00093951F}" type="datetime1">
              <a:rPr lang="en-US" smtClean="0"/>
              <a:pPr/>
              <a:t>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2143434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6A6CDD-F840-42B5-8D8B-324DC27B5908}" type="datetime1">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129294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FAEFDB-907E-4C9B-961F-C8E7D4ED2114}" type="datetime1">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40714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177A51-6661-464F-AF3F-5F9E5897B61D}" type="datetime1">
              <a:rPr lang="en-US" smtClean="0"/>
              <a:pPr/>
              <a:t>3/1/2022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B0A07-249F-4345-993B-6AB4700608B8}" type="slidenum">
              <a:rPr lang="en-US" smtClean="0"/>
              <a:pPr/>
              <a:t>‹#›</a:t>
            </a:fld>
            <a:endParaRPr lang="en-US"/>
          </a:p>
        </p:txBody>
      </p:sp>
    </p:spTree>
    <p:extLst>
      <p:ext uri="{BB962C8B-B14F-4D97-AF65-F5344CB8AC3E}">
        <p14:creationId xmlns:p14="http://schemas.microsoft.com/office/powerpoint/2010/main" val="7908167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vrsac.com/docs/sluzbeni_list/2020/sluzbeni%20list%20grada%20br%2016b.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8" Type="http://schemas.openxmlformats.org/officeDocument/2006/relationships/hyperlink" Target="http://openclipart.org/detail/171507/money-pot-by-gnokii-171507" TargetMode="External"/><Relationship Id="rId3" Type="http://schemas.openxmlformats.org/officeDocument/2006/relationships/diagramLayout" Target="../diagrams/layout3.xml"/><Relationship Id="rId7" Type="http://schemas.openxmlformats.org/officeDocument/2006/relationships/image" Target="../media/image6.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298575"/>
          </a:xfrm>
        </p:spPr>
        <p:txBody>
          <a:bodyPr/>
          <a:lstStyle/>
          <a:p>
            <a:r>
              <a:rPr lang="sr-Cyrl-RS" dirty="0"/>
              <a:t>ГРАД</a:t>
            </a:r>
            <a:r>
              <a:rPr lang="en-US" dirty="0"/>
              <a:t> </a:t>
            </a:r>
            <a:r>
              <a:rPr lang="sr-Cyrl-RS" dirty="0">
                <a:solidFill>
                  <a:srgbClr val="FF0000"/>
                </a:solidFill>
              </a:rPr>
              <a:t> </a:t>
            </a:r>
            <a:r>
              <a:rPr lang="sr-Cyrl-RS" dirty="0" smtClean="0"/>
              <a:t>ВРШАЦ</a:t>
            </a:r>
            <a:endParaRPr lang="en-US" dirty="0"/>
          </a:p>
        </p:txBody>
      </p:sp>
      <p:sp>
        <p:nvSpPr>
          <p:cNvPr id="3" name="Subtitle 2"/>
          <p:cNvSpPr>
            <a:spLocks noGrp="1"/>
          </p:cNvSpPr>
          <p:nvPr>
            <p:ph type="subTitle" idx="1"/>
          </p:nvPr>
        </p:nvSpPr>
        <p:spPr>
          <a:xfrm>
            <a:off x="1371600" y="3597792"/>
            <a:ext cx="6400800" cy="1600200"/>
          </a:xfrm>
        </p:spPr>
        <p:txBody>
          <a:bodyPr>
            <a:normAutofit fontScale="92500" lnSpcReduction="10000"/>
          </a:bodyPr>
          <a:lstStyle/>
          <a:p>
            <a:r>
              <a:rPr lang="sr-Cyrl-RS" dirty="0"/>
              <a:t>ГРАЂАНСКИ </a:t>
            </a:r>
            <a:r>
              <a:rPr lang="sr-Cyrl-RS" dirty="0" smtClean="0"/>
              <a:t>ВОДИЧ</a:t>
            </a:r>
            <a:endParaRPr lang="sr-Latn-RS" dirty="0" smtClean="0"/>
          </a:p>
          <a:p>
            <a:r>
              <a:rPr lang="sr-Cyrl-RS" dirty="0" smtClean="0"/>
              <a:t> </a:t>
            </a:r>
            <a:r>
              <a:rPr lang="sr-Cyrl-RS" dirty="0"/>
              <a:t>КРОЗ ОДЛУКУ О БУЏЕТУ </a:t>
            </a:r>
            <a:r>
              <a:rPr lang="sr-Cyrl-RS" dirty="0" smtClean="0"/>
              <a:t>ЗА</a:t>
            </a:r>
          </a:p>
          <a:p>
            <a:r>
              <a:rPr lang="sr-Cyrl-RS" dirty="0" smtClean="0"/>
              <a:t> 20</a:t>
            </a:r>
            <a:r>
              <a:rPr lang="en-US" dirty="0" smtClean="0"/>
              <a:t>2</a:t>
            </a:r>
            <a:r>
              <a:rPr lang="sr-Latn-RS" smtClean="0"/>
              <a:t>1</a:t>
            </a:r>
            <a:r>
              <a:rPr lang="sr-Cyrl-RS" smtClean="0"/>
              <a:t>. </a:t>
            </a:r>
            <a:r>
              <a:rPr lang="sr-Cyrl-RS" dirty="0" smtClean="0"/>
              <a:t>ГОДИНУ</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pic>
        <p:nvPicPr>
          <p:cNvPr id="1026" name="Picture 1" descr="grb grada"/>
          <p:cNvPicPr>
            <a:picLocks noChangeAspect="1" noChangeArrowheads="1"/>
          </p:cNvPicPr>
          <p:nvPr/>
        </p:nvPicPr>
        <p:blipFill>
          <a:blip r:embed="rId2" cstate="print"/>
          <a:srcRect/>
          <a:stretch>
            <a:fillRect/>
          </a:stretch>
        </p:blipFill>
        <p:spPr bwMode="auto">
          <a:xfrm>
            <a:off x="3714744" y="428604"/>
            <a:ext cx="1733550" cy="1695450"/>
          </a:xfrm>
          <a:prstGeom prst="rect">
            <a:avLst/>
          </a:prstGeom>
          <a:noFill/>
          <a:ln w="9525">
            <a:noFill/>
            <a:miter lim="800000"/>
            <a:headEnd/>
            <a:tailEnd/>
          </a:ln>
        </p:spPr>
      </p:pic>
    </p:spTree>
    <p:extLst>
      <p:ext uri="{BB962C8B-B14F-4D97-AF65-F5344CB8AC3E}">
        <p14:creationId xmlns:p14="http://schemas.microsoft.com/office/powerpoint/2010/main" val="2642155704"/>
      </p:ext>
    </p:extLst>
  </p:cSld>
  <p:clrMapOvr>
    <a:masterClrMapping/>
  </p:clrMapOvr>
  <p:timing>
    <p:tnLst>
      <p:par>
        <p:cTn id="1" dur="indefinite" restart="never" nodeType="tmRoot"/>
      </p:par>
    </p:tnLst>
  </p:timing>
  <p:extLst mod="1">
    <p:ext uri="{E180D4A7-C9FB-4DFB-919C-405C955672EB}">
      <p14:showEvtLst xmlns:p14="http://schemas.microsoft.com/office/powerpoint/2010/main">
        <p14:playEvt time="0" objId="11"/>
        <p14:stopEvt time="6233" objId="11"/>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8229600" cy="778098"/>
          </a:xfrm>
        </p:spPr>
        <p:txBody>
          <a:bodyPr>
            <a:normAutofit/>
          </a:bodyPr>
          <a:lstStyle/>
          <a:p>
            <a:r>
              <a:rPr lang="sr-Cyrl-RS" sz="3100" b="1" dirty="0"/>
              <a:t>Шта су приходи и примања буџета?</a:t>
            </a:r>
            <a:endParaRPr lang="en-US" sz="2200" b="1" dirty="0"/>
          </a:p>
        </p:txBody>
      </p:sp>
      <p:sp>
        <p:nvSpPr>
          <p:cNvPr id="3" name="Content Placeholder 2"/>
          <p:cNvSpPr>
            <a:spLocks noGrp="1"/>
          </p:cNvSpPr>
          <p:nvPr>
            <p:ph idx="1"/>
          </p:nvPr>
        </p:nvSpPr>
        <p:spPr>
          <a:xfrm>
            <a:off x="455168" y="1110754"/>
            <a:ext cx="8229600" cy="5414589"/>
          </a:xfrm>
        </p:spPr>
        <p:txBody>
          <a:bodyPr>
            <a:normAutofit fontScale="92500" lnSpcReduction="10000"/>
          </a:bodyPr>
          <a:lstStyle/>
          <a:p>
            <a:pPr lvl="0" algn="just">
              <a:buFont typeface="Wingdings" pitchFamily="2" charset="2"/>
              <a:buChar char="ü"/>
            </a:pPr>
            <a:r>
              <a:rPr lang="sr-Cyrl-RS" sz="1500" b="1" dirty="0"/>
              <a:t>ПОРЕСКИ </a:t>
            </a:r>
            <a:r>
              <a:rPr lang="sr-Cyrl-RS" sz="1500" b="1" dirty="0" smtClean="0"/>
              <a:t>ПРИХОДИ </a:t>
            </a:r>
            <a:r>
              <a:rPr lang="sr-Cyrl-RS" sz="1500" dirty="0" smtClean="0"/>
              <a:t>су</a:t>
            </a:r>
            <a:r>
              <a:rPr lang="sr-Cyrl-RS" sz="1500" b="1" dirty="0" smtClean="0"/>
              <a:t> </a:t>
            </a:r>
            <a:r>
              <a:rPr lang="sr-Cyrl-RS" sz="1500" dirty="0" smtClean="0"/>
              <a:t>врста јавних прихода који се прикупљају обавезним плаћањима  пореских обвезника без обавезе извршења специјалне услуге заузврат. Највећи порески приход града Вршца је порез на зараде. То је уступљени јавни приход који се дели између државе и града . Припадајући део  </a:t>
            </a:r>
            <a:r>
              <a:rPr lang="sr-Cyrl-RS" sz="1500" dirty="0"/>
              <a:t>пореза на </a:t>
            </a:r>
            <a:r>
              <a:rPr lang="sr-Cyrl-RS" sz="1500" dirty="0" smtClean="0"/>
              <a:t>зараде градовима износи 77% (остатак </a:t>
            </a:r>
            <a:r>
              <a:rPr lang="sr-Cyrl-RS" sz="1500" dirty="0"/>
              <a:t>припада буџету </a:t>
            </a:r>
            <a:r>
              <a:rPr lang="sr-Cyrl-RS" sz="1500" dirty="0" smtClean="0"/>
              <a:t>државе).</a:t>
            </a:r>
            <a:endParaRPr lang="sr-Cyrl-CS" sz="1500" dirty="0"/>
          </a:p>
          <a:p>
            <a:pPr algn="just">
              <a:buFont typeface="Wingdings" pitchFamily="2" charset="2"/>
              <a:buChar char="ü"/>
            </a:pPr>
            <a:r>
              <a:rPr lang="sr-Cyrl-CS" sz="1500" b="1" dirty="0"/>
              <a:t>ДОНАЦИЈЕ И ТРАНСФЕРИ - </a:t>
            </a:r>
            <a:r>
              <a:rPr lang="sr-Cyrl-CS" sz="1500" b="1" i="1" dirty="0"/>
              <a:t>Донације</a:t>
            </a:r>
            <a:r>
              <a:rPr lang="sr-Cyrl-CS" sz="1500" b="1" dirty="0"/>
              <a:t> </a:t>
            </a:r>
            <a:r>
              <a:rPr lang="sr-Cyrl-CS" sz="1500" dirty="0"/>
              <a:t>се добијају од домаћих и страних </a:t>
            </a:r>
            <a:r>
              <a:rPr lang="sr-Cyrl-CS" sz="1500" dirty="0" smtClean="0"/>
              <a:t>донатора ( међународних организација и других субјеката) </a:t>
            </a:r>
            <a:r>
              <a:rPr lang="sr-Cyrl-CS" sz="1500" dirty="0"/>
              <a:t>за </a:t>
            </a:r>
            <a:r>
              <a:rPr lang="sr-Cyrl-CS" sz="1500" dirty="0" smtClean="0"/>
              <a:t>реализацију различитих пројеката. </a:t>
            </a:r>
            <a:r>
              <a:rPr lang="sr-Cyrl-CS" sz="1500" b="1" i="1" dirty="0"/>
              <a:t>Трансфери </a:t>
            </a:r>
            <a:r>
              <a:rPr lang="sr-Cyrl-CS" sz="1500" dirty="0" smtClean="0"/>
              <a:t>представљају ненаменски или наменсхи приход буџета који се добија из </a:t>
            </a:r>
            <a:r>
              <a:rPr lang="sr-Cyrl-CS" sz="1500" dirty="0"/>
              <a:t>буџета Републике </a:t>
            </a:r>
            <a:r>
              <a:rPr lang="sr-Cyrl-CS" sz="1500" dirty="0" smtClean="0"/>
              <a:t>или  Аутономне Покрајине Војводине.. </a:t>
            </a:r>
            <a:r>
              <a:rPr lang="sr-Cyrl-CS" sz="1500" dirty="0"/>
              <a:t>Град сваке године добија одређени износ ненаменских средстава из буџета Републике, док се наменски трансфери добијају на основу учешћа на конкурсима за поједине пројекте од значаја за </a:t>
            </a:r>
            <a:r>
              <a:rPr lang="sr-Cyrl-CS" sz="1500" dirty="0" smtClean="0"/>
              <a:t>град. </a:t>
            </a:r>
            <a:r>
              <a:rPr lang="sr-Cyrl-CS" sz="1500" dirty="0"/>
              <a:t>(као што </a:t>
            </a:r>
            <a:r>
              <a:rPr lang="sr-Cyrl-CS" sz="1500" dirty="0" smtClean="0"/>
              <a:t>су  инфраструктурни пројекти , пројекти из области културе, туризма ,пољопривреде, пројекти из области образовања и васпитања и сл.)</a:t>
            </a:r>
            <a:endParaRPr lang="sr-Cyrl-CS" sz="1500" dirty="0"/>
          </a:p>
          <a:p>
            <a:pPr algn="just">
              <a:buFont typeface="Wingdings" pitchFamily="2" charset="2"/>
              <a:buChar char="ü"/>
            </a:pPr>
            <a:r>
              <a:rPr lang="sr-Cyrl-RS" sz="1500" b="1" dirty="0"/>
              <a:t>НЕПОРЕСКИ ПРИХОДИ </a:t>
            </a:r>
            <a:r>
              <a:rPr lang="sr-Cyrl-RS" sz="1500" dirty="0"/>
              <a:t>прикупљају се од правних и физичких лица за коришћење јавних добара (накнаде), за пружање одређених јавних услуга (таксе), за кршењ</a:t>
            </a:r>
            <a:r>
              <a:rPr lang="en-US" sz="1500" dirty="0"/>
              <a:t>e </a:t>
            </a:r>
            <a:r>
              <a:rPr lang="sr-Cyrl-RS" sz="1500" dirty="0"/>
              <a:t>уговорених или законских одредби (пенали и казне), као и приходе који се остварују употребом јавне имовине (нпр. накнада за коришћење шумског и пољопривредног земљишта, минералних сировина, закуп пословног простора у јавној својини, накнада за коришћење грађевинског земљишта и сл.).</a:t>
            </a:r>
          </a:p>
          <a:p>
            <a:pPr algn="just">
              <a:buFont typeface="Wingdings" pitchFamily="2" charset="2"/>
              <a:buChar char="ü"/>
            </a:pPr>
            <a:r>
              <a:rPr lang="sr-Cyrl-RS" sz="1500" b="1" dirty="0"/>
              <a:t>ПРИМАЊА ОД ПРОДАЈЕ НЕФИНАНСИЈСКЕ ИМОВИНЕ </a:t>
            </a:r>
            <a:r>
              <a:rPr lang="sr-Cyrl-RS" sz="1500" dirty="0"/>
              <a:t>се остварују продајом непокретности и покретних ствари у власништву града.</a:t>
            </a:r>
          </a:p>
          <a:p>
            <a:pPr algn="just">
              <a:buFont typeface="Wingdings" pitchFamily="2" charset="2"/>
              <a:buChar char="ü"/>
            </a:pPr>
            <a:r>
              <a:rPr lang="ru-RU" sz="1500" b="1" dirty="0"/>
              <a:t>ПРИМАЊА ОД </a:t>
            </a:r>
            <a:r>
              <a:rPr lang="ru-RU" sz="1500" b="1" dirty="0" smtClean="0"/>
              <a:t> ЗАДУЖИВАЊА И ПРОДАЈЕ </a:t>
            </a:r>
            <a:r>
              <a:rPr lang="ru-RU" sz="1500" b="1" dirty="0"/>
              <a:t>ФИНАНСИЈСКЕ ИМОВИНЕ </a:t>
            </a:r>
            <a:r>
              <a:rPr lang="ru-RU" sz="1500" dirty="0"/>
              <a:t>се остварују на основу </a:t>
            </a:r>
            <a:r>
              <a:rPr lang="ru-RU" sz="1500" dirty="0" smtClean="0"/>
              <a:t>задуживања града (које може бити  за финансирање капиталних  инвестиционих расхода  или за финансирање текуће ликвидности), или продајом финансијске имовине .</a:t>
            </a:r>
            <a:endParaRPr lang="ru-RU" sz="1500" dirty="0"/>
          </a:p>
          <a:p>
            <a:pPr algn="just">
              <a:buFont typeface="Wingdings" pitchFamily="2" charset="2"/>
              <a:buChar char="ü"/>
            </a:pPr>
            <a:r>
              <a:rPr lang="ru-RU" sz="1500" b="1" dirty="0"/>
              <a:t>ПРЕНЕТА СРЕДСТВА ИЗ РАНИЈИХ ГОДИНА </a:t>
            </a:r>
            <a:r>
              <a:rPr lang="ru-RU" sz="1500" dirty="0"/>
              <a:t>представљају нераспоређени вишак прихода из ранијих година.</a:t>
            </a:r>
          </a:p>
          <a:p>
            <a:pPr algn="just">
              <a:buFont typeface="Wingdings" pitchFamily="2" charset="2"/>
              <a:buChar char="ü"/>
            </a:pPr>
            <a:r>
              <a:rPr lang="ru-RU" sz="1500" b="1" dirty="0"/>
              <a:t>ОСТАЛИ ПРИХОДИ </a:t>
            </a:r>
            <a:r>
              <a:rPr lang="ru-RU" sz="1500" dirty="0"/>
              <a:t>обухватају трансфере од физичких и правних лица у корист града, као и све неодређене и мешовите приходе.</a:t>
            </a:r>
            <a:endParaRPr lang="en-US" sz="1500" dirty="0"/>
          </a:p>
          <a:p>
            <a:pPr lvl="0">
              <a:buFont typeface="Wingdings" pitchFamily="2" charset="2"/>
              <a:buChar char="ü"/>
            </a:pPr>
            <a:endParaRPr lang="sr-Cyrl-CS" sz="1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105" y="247867"/>
            <a:ext cx="8229600" cy="778098"/>
          </a:xfrm>
        </p:spPr>
        <p:txBody>
          <a:bodyPr>
            <a:noAutofit/>
          </a:bodyPr>
          <a:lstStyle/>
          <a:p>
            <a:r>
              <a:rPr lang="sr-Cyrl-RS" sz="2400" b="1" dirty="0"/>
              <a:t>Структура </a:t>
            </a:r>
            <a:r>
              <a:rPr lang="sr-Cyrl-RS" sz="2400" b="1" dirty="0" smtClean="0"/>
              <a:t>планираних </a:t>
            </a:r>
            <a:br>
              <a:rPr lang="sr-Cyrl-RS" sz="2400" b="1" dirty="0" smtClean="0"/>
            </a:br>
            <a:r>
              <a:rPr lang="sr-Cyrl-RS" sz="2400" b="1" dirty="0" smtClean="0"/>
              <a:t>прихода </a:t>
            </a:r>
            <a:r>
              <a:rPr lang="sr-Cyrl-RS" sz="2400" b="1" dirty="0"/>
              <a:t>и примања за </a:t>
            </a:r>
            <a:r>
              <a:rPr lang="sr-Cyrl-RS" sz="2400" b="1" dirty="0" smtClean="0"/>
              <a:t>20</a:t>
            </a:r>
            <a:r>
              <a:rPr lang="en-US" sz="2400" b="1" dirty="0" smtClean="0"/>
              <a:t>2</a:t>
            </a:r>
            <a:r>
              <a:rPr lang="sr-Latn-RS" sz="2400" b="1" dirty="0" smtClean="0"/>
              <a:t>1</a:t>
            </a:r>
            <a:r>
              <a:rPr lang="sr-Cyrl-RS" sz="2400" b="1" dirty="0" smtClean="0"/>
              <a:t>. </a:t>
            </a:r>
            <a:r>
              <a:rPr lang="sr-Cyrl-RS" sz="2400" b="1" dirty="0"/>
              <a:t>годину</a:t>
            </a:r>
            <a:endParaRPr lang="en-US" sz="24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graphicFrame>
        <p:nvGraphicFramePr>
          <p:cNvPr id="5" name="Diagram 4"/>
          <p:cNvGraphicFramePr/>
          <p:nvPr>
            <p:extLst>
              <p:ext uri="{D42A27DB-BD31-4B8C-83A1-F6EECF244321}">
                <p14:modId xmlns:p14="http://schemas.microsoft.com/office/powerpoint/2010/main" val="947587538"/>
              </p:ext>
            </p:extLst>
          </p:nvPr>
        </p:nvGraphicFramePr>
        <p:xfrm>
          <a:off x="1241013" y="1417638"/>
          <a:ext cx="6661974" cy="4803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C0AF26-CBF3-47D3-B412-DD36193B6AE4}"/>
              </a:ext>
            </a:extLst>
          </p:cNvPr>
          <p:cNvSpPr>
            <a:spLocks noGrp="1"/>
          </p:cNvSpPr>
          <p:nvPr>
            <p:ph type="title"/>
          </p:nvPr>
        </p:nvSpPr>
        <p:spPr/>
        <p:txBody>
          <a:bodyPr>
            <a:normAutofit/>
          </a:bodyPr>
          <a:lstStyle/>
          <a:p>
            <a:r>
              <a:rPr lang="sr-Cyrl-RS" sz="2900" b="1" dirty="0"/>
              <a:t>Структура планираних прихода и примања за </a:t>
            </a:r>
            <a:r>
              <a:rPr lang="sr-Cyrl-RS" sz="2900" b="1" dirty="0" smtClean="0"/>
              <a:t>20</a:t>
            </a:r>
            <a:r>
              <a:rPr lang="en-US" sz="2900" b="1" dirty="0" smtClean="0"/>
              <a:t>2</a:t>
            </a:r>
            <a:r>
              <a:rPr lang="sr-Latn-RS" sz="2900" b="1" dirty="0" smtClean="0"/>
              <a:t>1</a:t>
            </a:r>
            <a:r>
              <a:rPr lang="sr-Cyrl-RS" sz="2900" b="1" dirty="0" smtClean="0"/>
              <a:t>. </a:t>
            </a:r>
            <a:r>
              <a:rPr lang="sr-Cyrl-RS" sz="2900" b="1" dirty="0"/>
              <a:t>годину</a:t>
            </a:r>
            <a:endParaRPr lang="en-US" sz="2900" dirty="0"/>
          </a:p>
        </p:txBody>
      </p:sp>
      <p:sp>
        <p:nvSpPr>
          <p:cNvPr id="3" name="Slide Number Placeholder 2">
            <a:extLst>
              <a:ext uri="{FF2B5EF4-FFF2-40B4-BE49-F238E27FC236}">
                <a16:creationId xmlns:a16="http://schemas.microsoft.com/office/drawing/2014/main" xmlns="" id="{9E78D249-127B-455E-A23A-CF5A13A657D8}"/>
              </a:ext>
            </a:extLst>
          </p:cNvPr>
          <p:cNvSpPr>
            <a:spLocks noGrp="1"/>
          </p:cNvSpPr>
          <p:nvPr>
            <p:ph type="sldNum" sz="quarter" idx="12"/>
          </p:nvPr>
        </p:nvSpPr>
        <p:spPr/>
        <p:txBody>
          <a:bodyPr/>
          <a:lstStyle/>
          <a:p>
            <a:fld id="{75FB0A07-249F-4345-993B-6AB4700608B8}" type="slidenum">
              <a:rPr lang="en-US" smtClean="0"/>
              <a:pPr/>
              <a:t>12</a:t>
            </a:fld>
            <a:endParaRPr lang="en-US"/>
          </a:p>
        </p:txBody>
      </p:sp>
      <p:graphicFrame>
        <p:nvGraphicFramePr>
          <p:cNvPr id="6" name="Chart 5">
            <a:extLst>
              <a:ext uri="{FF2B5EF4-FFF2-40B4-BE49-F238E27FC236}">
                <a16:creationId xmlns:xdr="http://schemas.openxmlformats.org/drawingml/2006/spreadsheetDrawing" xmlns="" xmlns:a16="http://schemas.microsoft.com/office/drawing/2014/main" xmlns:lc="http://schemas.openxmlformats.org/drawingml/2006/lockedCanvas" id="{FD690970-CB48-4F14-9964-6D469EC66B8B}"/>
              </a:ext>
            </a:extLst>
          </p:cNvPr>
          <p:cNvGraphicFramePr/>
          <p:nvPr/>
        </p:nvGraphicFramePr>
        <p:xfrm>
          <a:off x="285720" y="1404937"/>
          <a:ext cx="8501121" cy="49530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36164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778098"/>
          </a:xfrm>
        </p:spPr>
        <p:txBody>
          <a:bodyPr>
            <a:normAutofit/>
          </a:bodyPr>
          <a:lstStyle/>
          <a:p>
            <a:r>
              <a:rPr lang="sr-Cyrl-RS" sz="3000" b="1" dirty="0"/>
              <a:t>На шта се троше јавна средства</a:t>
            </a:r>
            <a:r>
              <a:rPr lang="en-US" sz="3000" b="1" dirty="0"/>
              <a:t>?</a:t>
            </a:r>
          </a:p>
        </p:txBody>
      </p:sp>
      <p:sp>
        <p:nvSpPr>
          <p:cNvPr id="7" name="Content Placeholder 6"/>
          <p:cNvSpPr>
            <a:spLocks noGrp="1"/>
          </p:cNvSpPr>
          <p:nvPr>
            <p:ph idx="1"/>
          </p:nvPr>
        </p:nvSpPr>
        <p:spPr>
          <a:xfrm>
            <a:off x="457200" y="1387574"/>
            <a:ext cx="8229600" cy="5195788"/>
          </a:xfrm>
        </p:spPr>
        <p:txBody>
          <a:bodyPr>
            <a:normAutofit lnSpcReduction="10000"/>
          </a:bodyPr>
          <a:lstStyle/>
          <a:p>
            <a:pPr marL="137160" indent="0" algn="just">
              <a:buNone/>
            </a:pPr>
            <a:r>
              <a:rPr lang="sr-Cyrl-RS" sz="1600" dirty="0"/>
              <a:t>	</a:t>
            </a:r>
            <a:r>
              <a:rPr lang="sr-Cyrl-RS" sz="1700" dirty="0"/>
              <a:t>Буџет мора бити у равнотежи, што значи да расходи морају одговарати приходима. Укупни планирани расходи и издаци у </a:t>
            </a:r>
            <a:r>
              <a:rPr lang="sr-Cyrl-RS" sz="1700" dirty="0" smtClean="0"/>
              <a:t>20</a:t>
            </a:r>
            <a:r>
              <a:rPr lang="en-US" sz="1700" dirty="0" smtClean="0"/>
              <a:t>2</a:t>
            </a:r>
            <a:r>
              <a:rPr lang="sr-Latn-RS" sz="1700" dirty="0" smtClean="0"/>
              <a:t>1</a:t>
            </a:r>
            <a:r>
              <a:rPr lang="sr-Cyrl-RS" sz="1700" dirty="0" smtClean="0"/>
              <a:t>. </a:t>
            </a:r>
            <a:r>
              <a:rPr lang="sr-Cyrl-RS" sz="1700" dirty="0"/>
              <a:t>години из буџета износе: </a:t>
            </a:r>
          </a:p>
          <a:p>
            <a:endParaRPr lang="sr-Cyrl-RS" sz="1600" dirty="0"/>
          </a:p>
          <a:p>
            <a:endParaRPr lang="sr-Cyrl-RS" sz="1600" dirty="0"/>
          </a:p>
          <a:p>
            <a:endParaRPr lang="sr-Cyrl-RS" sz="1600" dirty="0"/>
          </a:p>
          <a:p>
            <a:pPr marL="137160" indent="0" algn="just">
              <a:buNone/>
            </a:pPr>
            <a:endParaRPr lang="ru-RU" sz="1600" dirty="0"/>
          </a:p>
          <a:p>
            <a:pPr marL="422910" indent="-285750" algn="just">
              <a:buFont typeface="Wingdings" panose="05000000000000000000" pitchFamily="2" charset="2"/>
              <a:buChar char="ü"/>
            </a:pPr>
            <a:endParaRPr lang="sr-Latn-RS" sz="1700" b="1" dirty="0"/>
          </a:p>
          <a:p>
            <a:pPr marL="422910" indent="-285750" algn="just">
              <a:buFont typeface="Wingdings" panose="05000000000000000000" pitchFamily="2" charset="2"/>
              <a:buChar char="ü"/>
            </a:pPr>
            <a:r>
              <a:rPr lang="sr-Cyrl-RS" sz="1700" b="1" dirty="0"/>
              <a:t>РАСХОДИ </a:t>
            </a:r>
            <a:r>
              <a:rPr lang="sr-Cyrl-RS" sz="1700" dirty="0"/>
              <a:t>Расходи представљају све трошкове града за плате буџетских корисника, набавку роба и услуга, субвенције, дотације и трансфере, социјалну помоћ и остале трошкове које град обезбеђује без директне и непосредне накнаде. </a:t>
            </a:r>
            <a:endParaRPr lang="vi-VN" sz="1700" dirty="0"/>
          </a:p>
          <a:p>
            <a:pPr marL="422910" indent="-285750" algn="just">
              <a:buFont typeface="Wingdings" panose="05000000000000000000" pitchFamily="2" charset="2"/>
              <a:buChar char="ü"/>
            </a:pPr>
            <a:r>
              <a:rPr lang="sr-Cyrl-RS" sz="1700" b="1" dirty="0"/>
              <a:t>ИЗДАЦИ</a:t>
            </a:r>
            <a:r>
              <a:rPr lang="sr-Cyrl-RS" sz="1700" dirty="0"/>
              <a:t> представљају трошкове изградње или инвестиционог одржавања већ постојећих објеката, набавку земљишта, машина и опр</a:t>
            </a:r>
            <a:r>
              <a:rPr lang="sr-Latn-RS" sz="1700" dirty="0"/>
              <a:t>e</a:t>
            </a:r>
            <a:r>
              <a:rPr lang="sr-Cyrl-RS" sz="1700" dirty="0"/>
              <a:t>ме неопходне за рад буџетских корисника.</a:t>
            </a:r>
          </a:p>
          <a:p>
            <a:pPr marL="422910" indent="-285750" algn="just">
              <a:buFont typeface="Wingdings" panose="05000000000000000000" pitchFamily="2" charset="2"/>
              <a:buChar char="ü"/>
            </a:pPr>
            <a:r>
              <a:rPr lang="sr-Cyrl-RS" sz="1700" b="1" dirty="0"/>
              <a:t>РАСХОДИ И ИЗДАЦИ </a:t>
            </a:r>
            <a:r>
              <a:rPr lang="sr-Cyrl-RS" sz="1700" dirty="0"/>
              <a:t>морају се исказивати на законом прописан начин, односно морају се исказивати: по </a:t>
            </a:r>
            <a:r>
              <a:rPr lang="sr-Cyrl-RS" sz="1700" i="1" dirty="0"/>
              <a:t>програмима</a:t>
            </a:r>
            <a:r>
              <a:rPr lang="sr-Cyrl-RS" sz="1700" dirty="0"/>
              <a:t> који показују колико се троши за извршавање основних надлежности и стратешких циљева града; по </a:t>
            </a:r>
            <a:r>
              <a:rPr lang="sr-Cyrl-RS" sz="1700" i="1" dirty="0"/>
              <a:t>основној намени </a:t>
            </a:r>
            <a:r>
              <a:rPr lang="sr-Cyrl-RS" sz="1700" dirty="0"/>
              <a:t>која показује за коју врсту трошка се средства издвајају; по </a:t>
            </a:r>
            <a:r>
              <a:rPr lang="sr-Cyrl-RS" sz="1700" i="1" dirty="0"/>
              <a:t>функцији</a:t>
            </a:r>
            <a:r>
              <a:rPr lang="sr-Cyrl-RS" sz="1700" dirty="0"/>
              <a:t> која показује функционалну намену за одређену област и по </a:t>
            </a:r>
            <a:r>
              <a:rPr lang="sr-Cyrl-RS" sz="1700" i="1" dirty="0"/>
              <a:t>корисницима буџета </a:t>
            </a:r>
            <a:r>
              <a:rPr lang="sr-Cyrl-RS" sz="1700" dirty="0"/>
              <a:t>што показује организацију рада града.</a:t>
            </a:r>
          </a:p>
          <a:p>
            <a:pPr marL="137160" indent="0" algn="just">
              <a:buNone/>
            </a:pPr>
            <a:endParaRPr lang="en-US" sz="16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13</a:t>
            </a:fld>
            <a:endParaRPr lang="en-US"/>
          </a:p>
        </p:txBody>
      </p:sp>
      <p:sp>
        <p:nvSpPr>
          <p:cNvPr id="24" name="Rectangle: Rounded Corners 23">
            <a:extLst>
              <a:ext uri="{FF2B5EF4-FFF2-40B4-BE49-F238E27FC236}">
                <a16:creationId xmlns:a16="http://schemas.microsoft.com/office/drawing/2014/main" xmlns="" id="{CFD6A88A-550B-4306-B111-9817A14514A4}"/>
              </a:ext>
            </a:extLst>
          </p:cNvPr>
          <p:cNvSpPr/>
          <p:nvPr/>
        </p:nvSpPr>
        <p:spPr>
          <a:xfrm>
            <a:off x="2879812" y="2132856"/>
            <a:ext cx="3384376" cy="9361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sr-Cyrl-RS" b="1" dirty="0" smtClean="0"/>
              <a:t>2,</a:t>
            </a:r>
            <a:r>
              <a:rPr lang="sr-Latn-RS" b="1" dirty="0" smtClean="0"/>
              <a:t>216</a:t>
            </a:r>
            <a:r>
              <a:rPr lang="sr-Cyrl-RS" b="1" dirty="0" smtClean="0"/>
              <a:t>.</a:t>
            </a:r>
            <a:r>
              <a:rPr lang="sr-Latn-RS" b="1" dirty="0" smtClean="0"/>
              <a:t>773</a:t>
            </a:r>
            <a:r>
              <a:rPr lang="sr-Cyrl-RS" b="1" dirty="0" smtClean="0"/>
              <a:t>.</a:t>
            </a:r>
            <a:r>
              <a:rPr lang="sr-Latn-RS" b="1" dirty="0" smtClean="0"/>
              <a:t>869</a:t>
            </a:r>
            <a:r>
              <a:rPr lang="sr-Cyrl-RS" b="1" dirty="0" smtClean="0"/>
              <a:t> ,00 динара</a:t>
            </a:r>
            <a:endParaRPr lang="sr-Latn-RS"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ru-RU" sz="3100" b="1" dirty="0"/>
              <a:t>Шта су расходи и издаци буџета?</a:t>
            </a:r>
            <a:endParaRPr lang="en-US" sz="2200" b="1" dirty="0"/>
          </a:p>
        </p:txBody>
      </p:sp>
      <p:sp>
        <p:nvSpPr>
          <p:cNvPr id="6" name="Content Placeholder 5"/>
          <p:cNvSpPr>
            <a:spLocks noGrp="1"/>
          </p:cNvSpPr>
          <p:nvPr>
            <p:ph sz="half" idx="1"/>
          </p:nvPr>
        </p:nvSpPr>
        <p:spPr>
          <a:xfrm>
            <a:off x="500034" y="1071546"/>
            <a:ext cx="4071966" cy="5643602"/>
          </a:xfrm>
        </p:spPr>
        <p:txBody>
          <a:bodyPr>
            <a:noAutofit/>
          </a:bodyPr>
          <a:lstStyle/>
          <a:p>
            <a:pPr algn="just"/>
            <a:r>
              <a:rPr lang="sr-Cyrl-RS" sz="1700" b="1" dirty="0"/>
              <a:t>Расходи за запослене </a:t>
            </a:r>
            <a:r>
              <a:rPr lang="sr-Cyrl-RS" sz="1700" dirty="0"/>
              <a:t>представљају све трошкове за запослене, како у управи тако и код буџетских корисника</a:t>
            </a:r>
          </a:p>
          <a:p>
            <a:pPr algn="just"/>
            <a:r>
              <a:rPr lang="sr-Cyrl-RS" sz="1700" b="1" dirty="0"/>
              <a:t>Коришћење роба и услуга </a:t>
            </a:r>
            <a:r>
              <a:rPr lang="sr-Cyrl-RS" sz="1700" dirty="0"/>
              <a:t>обухватају сталне трошкове, </a:t>
            </a:r>
            <a:r>
              <a:rPr lang="sr-Cyrl-RS" sz="1700" dirty="0" smtClean="0"/>
              <a:t>трошкове</a:t>
            </a:r>
            <a:r>
              <a:rPr lang="sr-Latn-RS" sz="1700" dirty="0" smtClean="0"/>
              <a:t> </a:t>
            </a:r>
            <a:r>
              <a:rPr lang="sr-Cyrl-RS" sz="1700" dirty="0" smtClean="0"/>
              <a:t>путовања, </a:t>
            </a:r>
            <a:r>
              <a:rPr lang="sr-Cyrl-RS" sz="1700" dirty="0"/>
              <a:t>услуге по уговору, специјализоване услуге, трошкове материјала и текуће поправке и одржавање.</a:t>
            </a:r>
          </a:p>
          <a:p>
            <a:pPr algn="just"/>
            <a:r>
              <a:rPr lang="sr-Cyrl-RS" sz="1700" b="1" dirty="0"/>
              <a:t>Дотације и трансфери </a:t>
            </a:r>
            <a:r>
              <a:rPr lang="sr-Cyrl-RS" sz="1700" dirty="0"/>
              <a:t>су трошкови које локална самоуправа </a:t>
            </a:r>
            <a:r>
              <a:rPr lang="ru-RU" sz="1700" dirty="0"/>
              <a:t>има за исплату институцијама које су у примарној надлежности централног/покрајинског нивоа</a:t>
            </a:r>
            <a:r>
              <a:rPr lang="sr-Cyrl-RS" sz="1700" dirty="0"/>
              <a:t> као што су школе, центар за социјални рад, дом </a:t>
            </a:r>
            <a:r>
              <a:rPr lang="sr-Cyrl-RS" sz="1700" dirty="0" smtClean="0"/>
              <a:t>здравља.</a:t>
            </a:r>
            <a:endParaRPr lang="sr-Cyrl-RS" sz="1700" dirty="0"/>
          </a:p>
          <a:p>
            <a:pPr algn="just"/>
            <a:r>
              <a:rPr lang="sr-Cyrl-RS" sz="1700" b="1" dirty="0"/>
              <a:t>Остали расходи </a:t>
            </a:r>
            <a:r>
              <a:rPr lang="sr-Cyrl-RS" sz="1700" dirty="0"/>
              <a:t>обухватају дотације </a:t>
            </a:r>
            <a:r>
              <a:rPr lang="sr-Cyrl-RS" sz="1700" dirty="0" smtClean="0"/>
              <a:t>невладиним организацијама</a:t>
            </a:r>
            <a:r>
              <a:rPr lang="sr-Cyrl-RS" sz="1700" dirty="0"/>
              <a:t>, порезе, таксе, новчане казне.</a:t>
            </a:r>
          </a:p>
        </p:txBody>
      </p:sp>
      <p:sp>
        <p:nvSpPr>
          <p:cNvPr id="11" name="Content Placeholder 10"/>
          <p:cNvSpPr>
            <a:spLocks noGrp="1"/>
          </p:cNvSpPr>
          <p:nvPr>
            <p:ph sz="half" idx="2"/>
          </p:nvPr>
        </p:nvSpPr>
        <p:spPr>
          <a:xfrm>
            <a:off x="4615665" y="1340768"/>
            <a:ext cx="4038600" cy="4525963"/>
          </a:xfrm>
        </p:spPr>
        <p:txBody>
          <a:bodyPr>
            <a:normAutofit fontScale="92500" lnSpcReduction="10000"/>
          </a:bodyPr>
          <a:lstStyle/>
          <a:p>
            <a:pPr algn="just"/>
            <a:r>
              <a:rPr lang="ru-RU" sz="1700" b="1" dirty="0"/>
              <a:t>Субвенције</a:t>
            </a:r>
            <a:r>
              <a:rPr lang="ru-RU" sz="1700" dirty="0"/>
              <a:t> </a:t>
            </a:r>
            <a:r>
              <a:rPr lang="ru-RU" sz="1700" dirty="0" smtClean="0"/>
              <a:t> представљају облик бесповратне помоћи која може бити додељена  јавним нефинансијским предузећима и организацијама или приватним предузећима и организацијама. </a:t>
            </a:r>
            <a:endParaRPr lang="en-US" sz="1700" dirty="0"/>
          </a:p>
          <a:p>
            <a:pPr algn="just"/>
            <a:r>
              <a:rPr lang="sr-Cyrl-RS" sz="1700" b="1" dirty="0"/>
              <a:t>Социјална заштита </a:t>
            </a:r>
            <a:r>
              <a:rPr lang="sr-Cyrl-RS" sz="1700" dirty="0"/>
              <a:t>обухвата све трошкове исплате социјалне помоћи за различите категорије грађана.</a:t>
            </a:r>
          </a:p>
          <a:p>
            <a:pPr algn="just"/>
            <a:r>
              <a:rPr lang="sr-Cyrl-RS" sz="1700" b="1" dirty="0"/>
              <a:t>Буџетска резерва </a:t>
            </a:r>
            <a:r>
              <a:rPr lang="sr-Cyrl-RS" sz="1700" dirty="0"/>
              <a:t>представља новац који се користи за непланиране или недовољно планиране сврхе, као и у случају ванредних околности.</a:t>
            </a:r>
          </a:p>
          <a:p>
            <a:pPr algn="just"/>
            <a:r>
              <a:rPr lang="sr-Cyrl-RS" sz="1700" b="1" dirty="0"/>
              <a:t>Капитални издаци </a:t>
            </a:r>
            <a:r>
              <a:rPr lang="sr-Cyrl-RS" sz="1700" dirty="0"/>
              <a:t>су трошкови за изградњу </a:t>
            </a:r>
            <a:r>
              <a:rPr lang="sr-Cyrl-RS" sz="1700" dirty="0" smtClean="0"/>
              <a:t>нових ,или </a:t>
            </a:r>
            <a:r>
              <a:rPr lang="sr-Cyrl-RS" sz="1700" dirty="0"/>
              <a:t>инвестиционо </a:t>
            </a:r>
            <a:r>
              <a:rPr lang="sr-Cyrl-RS" sz="1700" dirty="0" smtClean="0"/>
              <a:t>одржавање постојећих </a:t>
            </a:r>
            <a:r>
              <a:rPr lang="sr-Cyrl-RS" sz="1700" dirty="0"/>
              <a:t>објеката, </a:t>
            </a:r>
            <a:r>
              <a:rPr lang="sr-Cyrl-RS" sz="1700" dirty="0" smtClean="0"/>
              <a:t>набавку </a:t>
            </a:r>
            <a:r>
              <a:rPr lang="sr-Cyrl-RS" sz="1700" dirty="0"/>
              <a:t>опреме, </a:t>
            </a:r>
            <a:r>
              <a:rPr lang="sr-Cyrl-RS" sz="1700" dirty="0" smtClean="0"/>
              <a:t>машина   земљишта и сл .</a:t>
            </a:r>
            <a:endParaRPr lang="sr-Cyrl-RS" sz="1700" dirty="0"/>
          </a:p>
          <a:p>
            <a:endParaRPr lang="ru-RU" sz="1500"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11475393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850106"/>
          </a:xfrm>
        </p:spPr>
        <p:txBody>
          <a:bodyPr>
            <a:normAutofit fontScale="90000"/>
          </a:bodyPr>
          <a:lstStyle/>
          <a:p>
            <a:r>
              <a:rPr lang="sr-Cyrl-RS" sz="3000" b="1" dirty="0"/>
              <a:t>Структура планираних расхода и издатака буџета за </a:t>
            </a:r>
            <a:r>
              <a:rPr lang="sr-Cyrl-RS" sz="3000" b="1" dirty="0" smtClean="0"/>
              <a:t>20</a:t>
            </a:r>
            <a:r>
              <a:rPr lang="en-US" sz="3000" b="1" dirty="0" smtClean="0"/>
              <a:t>2</a:t>
            </a:r>
            <a:r>
              <a:rPr lang="sr-Latn-RS" sz="3000" b="1" dirty="0" smtClean="0"/>
              <a:t>1</a:t>
            </a:r>
            <a:r>
              <a:rPr lang="sr-Cyrl-RS" sz="3000" b="1" dirty="0" smtClean="0"/>
              <a:t>. </a:t>
            </a:r>
            <a:r>
              <a:rPr lang="sr-Cyrl-RS" sz="3000" b="1" dirty="0"/>
              <a:t>годину</a:t>
            </a:r>
            <a:endParaRPr lang="en-US" sz="3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67361690"/>
              </p:ext>
            </p:extLst>
          </p:nvPr>
        </p:nvGraphicFramePr>
        <p:xfrm>
          <a:off x="714348" y="1500174"/>
          <a:ext cx="7972452" cy="47863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36515499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90DA96AB-1BB4-4AFB-8B9B-A1AEF83C5DAF}"/>
              </a:ext>
            </a:extLst>
          </p:cNvPr>
          <p:cNvSpPr>
            <a:spLocks noGrp="1"/>
          </p:cNvSpPr>
          <p:nvPr>
            <p:ph type="sldNum" sz="quarter" idx="12"/>
          </p:nvPr>
        </p:nvSpPr>
        <p:spPr/>
        <p:txBody>
          <a:bodyPr/>
          <a:lstStyle/>
          <a:p>
            <a:fld id="{75FB0A07-249F-4345-993B-6AB4700608B8}" type="slidenum">
              <a:rPr lang="en-US" smtClean="0"/>
              <a:pPr/>
              <a:t>16</a:t>
            </a:fld>
            <a:endParaRPr lang="en-US"/>
          </a:p>
        </p:txBody>
      </p:sp>
      <p:sp>
        <p:nvSpPr>
          <p:cNvPr id="5" name="Title 1">
            <a:extLst>
              <a:ext uri="{FF2B5EF4-FFF2-40B4-BE49-F238E27FC236}">
                <a16:creationId xmlns:a16="http://schemas.microsoft.com/office/drawing/2014/main" xmlns="" id="{E0A478F6-E136-4D8F-AFEC-D3F880B134BF}"/>
              </a:ext>
            </a:extLst>
          </p:cNvPr>
          <p:cNvSpPr>
            <a:spLocks noGrp="1"/>
          </p:cNvSpPr>
          <p:nvPr>
            <p:ph type="title"/>
          </p:nvPr>
        </p:nvSpPr>
        <p:spPr/>
        <p:txBody>
          <a:bodyPr>
            <a:normAutofit fontScale="90000"/>
          </a:bodyPr>
          <a:lstStyle/>
          <a:p>
            <a:r>
              <a:rPr lang="sr-Cyrl-RS" sz="3200" b="1" dirty="0"/>
              <a:t>Структура планираних расхода и издатака буџета</a:t>
            </a:r>
            <a:r>
              <a:rPr lang="sr-Cyrl-RS" b="1" dirty="0"/>
              <a:t> </a:t>
            </a:r>
            <a:r>
              <a:rPr lang="sr-Cyrl-RS" sz="3200" b="1" dirty="0"/>
              <a:t>за </a:t>
            </a:r>
            <a:r>
              <a:rPr lang="sr-Cyrl-RS" sz="3200" b="1" dirty="0" smtClean="0"/>
              <a:t>20</a:t>
            </a:r>
            <a:r>
              <a:rPr lang="en-US" sz="3200" b="1" dirty="0" smtClean="0"/>
              <a:t>2</a:t>
            </a:r>
            <a:r>
              <a:rPr lang="sr-Cyrl-RS" sz="3200" b="1" dirty="0" smtClean="0"/>
              <a:t>1. </a:t>
            </a:r>
            <a:r>
              <a:rPr lang="sr-Cyrl-RS" sz="3200" b="1" dirty="0"/>
              <a:t>годину</a:t>
            </a:r>
            <a:endParaRPr lang="en-US" sz="3200" b="1" dirty="0"/>
          </a:p>
        </p:txBody>
      </p:sp>
      <p:graphicFrame>
        <p:nvGraphicFramePr>
          <p:cNvPr id="6" name="Chart 5">
            <a:extLst>
              <a:ext uri="{FF2B5EF4-FFF2-40B4-BE49-F238E27FC236}">
                <a16:creationId xmlns:xdr="http://schemas.openxmlformats.org/drawingml/2006/spreadsheetDrawing" xmlns="" xmlns:a16="http://schemas.microsoft.com/office/drawing/2014/main" xmlns:lc="http://schemas.openxmlformats.org/drawingml/2006/lockedCanvas" id="{A58B7940-79B6-454A-BE8A-26FB06AC5A27}"/>
              </a:ext>
            </a:extLst>
          </p:cNvPr>
          <p:cNvGraphicFramePr>
            <a:graphicFrameLocks/>
          </p:cNvGraphicFramePr>
          <p:nvPr/>
        </p:nvGraphicFramePr>
        <p:xfrm>
          <a:off x="214282" y="1404937"/>
          <a:ext cx="8501121" cy="50244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8675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396" y="116632"/>
            <a:ext cx="7787208" cy="778098"/>
          </a:xfrm>
        </p:spPr>
        <p:txBody>
          <a:bodyPr>
            <a:normAutofit/>
          </a:bodyPr>
          <a:lstStyle/>
          <a:p>
            <a:r>
              <a:rPr lang="sr-Cyrl-RS" sz="2000" b="1" dirty="0"/>
              <a:t>Расходи </a:t>
            </a:r>
            <a:r>
              <a:rPr lang="sr-Cyrl-RS" sz="2000" b="1" dirty="0" smtClean="0"/>
              <a:t> и  издаци буџета </a:t>
            </a:r>
            <a:r>
              <a:rPr lang="sr-Cyrl-RS" sz="2000" b="1" dirty="0"/>
              <a:t>по програмима</a:t>
            </a:r>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graphicFrame>
        <p:nvGraphicFramePr>
          <p:cNvPr id="5" name="Table 4">
            <a:extLst>
              <a:ext uri="{FF2B5EF4-FFF2-40B4-BE49-F238E27FC236}">
                <a16:creationId xmlns:a16="http://schemas.microsoft.com/office/drawing/2014/main" xmlns="" id="{F9E40ABB-A4CD-4E37-AFCB-CC1877536EFD}"/>
              </a:ext>
            </a:extLst>
          </p:cNvPr>
          <p:cNvGraphicFramePr>
            <a:graphicFrameLocks noGrp="1"/>
          </p:cNvGraphicFramePr>
          <p:nvPr>
            <p:extLst>
              <p:ext uri="{D42A27DB-BD31-4B8C-83A1-F6EECF244321}">
                <p14:modId xmlns:p14="http://schemas.microsoft.com/office/powerpoint/2010/main" val="1622496158"/>
              </p:ext>
            </p:extLst>
          </p:nvPr>
        </p:nvGraphicFramePr>
        <p:xfrm>
          <a:off x="91846" y="980729"/>
          <a:ext cx="8960308" cy="5589110"/>
        </p:xfrm>
        <a:graphic>
          <a:graphicData uri="http://schemas.openxmlformats.org/drawingml/2006/table">
            <a:tbl>
              <a:tblPr firstRow="1" bandRow="1">
                <a:tableStyleId>{5DA37D80-6434-44D0-A028-1B22A696006F}</a:tableStyleId>
              </a:tblPr>
              <a:tblGrid>
                <a:gridCol w="4696178">
                  <a:extLst>
                    <a:ext uri="{9D8B030D-6E8A-4147-A177-3AD203B41FA5}">
                      <a16:colId xmlns:a16="http://schemas.microsoft.com/office/drawing/2014/main" xmlns="" val="1754900752"/>
                    </a:ext>
                  </a:extLst>
                </a:gridCol>
                <a:gridCol w="2520280">
                  <a:extLst>
                    <a:ext uri="{9D8B030D-6E8A-4147-A177-3AD203B41FA5}">
                      <a16:colId xmlns:a16="http://schemas.microsoft.com/office/drawing/2014/main" xmlns="" val="826029379"/>
                    </a:ext>
                  </a:extLst>
                </a:gridCol>
                <a:gridCol w="1743850">
                  <a:extLst>
                    <a:ext uri="{9D8B030D-6E8A-4147-A177-3AD203B41FA5}">
                      <a16:colId xmlns:a16="http://schemas.microsoft.com/office/drawing/2014/main" xmlns="" val="2943394881"/>
                    </a:ext>
                  </a:extLst>
                </a:gridCol>
              </a:tblGrid>
              <a:tr h="504055">
                <a:tc>
                  <a:txBody>
                    <a:bodyPr/>
                    <a:lstStyle/>
                    <a:p>
                      <a:pPr algn="ctr"/>
                      <a:r>
                        <a:rPr lang="sr-Cyrl-RS" sz="1200" dirty="0"/>
                        <a:t>Назив програма</a:t>
                      </a:r>
                      <a:endParaRPr lang="en-US" sz="1200" dirty="0"/>
                    </a:p>
                  </a:txBody>
                  <a:tcPr/>
                </a:tc>
                <a:tc>
                  <a:txBody>
                    <a:bodyPr/>
                    <a:lstStyle/>
                    <a:p>
                      <a:pPr algn="ctr"/>
                      <a:r>
                        <a:rPr lang="sr-Cyrl-RS" sz="1200" dirty="0"/>
                        <a:t>Средства из Одлуке о буџету за </a:t>
                      </a:r>
                      <a:r>
                        <a:rPr lang="sr-Cyrl-RS" sz="1200" dirty="0" smtClean="0"/>
                        <a:t>2020. </a:t>
                      </a:r>
                      <a:r>
                        <a:rPr lang="sr-Cyrl-RS" sz="1200" dirty="0"/>
                        <a:t>годину  (износ у динарима)</a:t>
                      </a:r>
                      <a:endParaRPr lang="en-US" sz="1200" dirty="0"/>
                    </a:p>
                  </a:txBody>
                  <a:tcPr/>
                </a:tc>
                <a:tc>
                  <a:txBody>
                    <a:bodyPr/>
                    <a:lstStyle/>
                    <a:p>
                      <a:pPr algn="ctr"/>
                      <a:r>
                        <a:rPr lang="sr-Cyrl-RS" sz="1200" dirty="0"/>
                        <a:t>%  буџета по програму </a:t>
                      </a:r>
                      <a:endParaRPr lang="en-US" sz="1200" dirty="0"/>
                    </a:p>
                  </a:txBody>
                  <a:tcPr/>
                </a:tc>
                <a:extLst>
                  <a:ext uri="{0D108BD9-81ED-4DB2-BD59-A6C34878D82A}">
                    <a16:rowId xmlns:a16="http://schemas.microsoft.com/office/drawing/2014/main" xmlns="" val="267739698"/>
                  </a:ext>
                </a:extLst>
              </a:tr>
              <a:tr h="262879">
                <a:tc>
                  <a:txBody>
                    <a:bodyPr/>
                    <a:lstStyle/>
                    <a:p>
                      <a:r>
                        <a:rPr lang="sr-Cyrl-RS" sz="1200" kern="1200" dirty="0">
                          <a:effectLst/>
                        </a:rPr>
                        <a:t>Програм 1. Становање, урбанизам и просторно планирање</a:t>
                      </a:r>
                      <a:endParaRPr lang="en-US" sz="1200" b="1" dirty="0"/>
                    </a:p>
                  </a:txBody>
                  <a:tcPr/>
                </a:tc>
                <a:tc>
                  <a:txBody>
                    <a:bodyPr/>
                    <a:lstStyle/>
                    <a:p>
                      <a:pPr algn="r"/>
                      <a:r>
                        <a:rPr lang="en-US" sz="1000" dirty="0" smtClean="0"/>
                        <a:t>9</a:t>
                      </a:r>
                      <a:r>
                        <a:rPr lang="sr-Cyrl-RS" sz="1000" dirty="0" smtClean="0"/>
                        <a:t>.</a:t>
                      </a:r>
                      <a:r>
                        <a:rPr lang="sr-Latn-RS" sz="1000" dirty="0" smtClean="0"/>
                        <a:t>1</a:t>
                      </a:r>
                      <a:r>
                        <a:rPr lang="en-US" sz="1000" dirty="0" smtClean="0"/>
                        <a:t>0</a:t>
                      </a:r>
                      <a:r>
                        <a:rPr lang="sr-Cyrl-RS" sz="1000" dirty="0" smtClean="0"/>
                        <a:t>0.000</a:t>
                      </a:r>
                      <a:endParaRPr lang="en-US" sz="1000" dirty="0"/>
                    </a:p>
                  </a:txBody>
                  <a:tcPr/>
                </a:tc>
                <a:tc>
                  <a:txBody>
                    <a:bodyPr/>
                    <a:lstStyle/>
                    <a:p>
                      <a:pPr algn="ctr" fontAlgn="b"/>
                      <a:r>
                        <a:rPr lang="en-US" sz="1100" b="0" i="0" u="none" strike="noStrike" dirty="0" smtClean="0">
                          <a:solidFill>
                            <a:srgbClr val="000000"/>
                          </a:solidFill>
                          <a:latin typeface="Calibri"/>
                        </a:rPr>
                        <a:t>0.4</a:t>
                      </a:r>
                      <a:r>
                        <a:rPr lang="sr-Latn-R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7620" marR="7620" marT="7620" marB="0" anchor="b"/>
                </a:tc>
                <a:extLst>
                  <a:ext uri="{0D108BD9-81ED-4DB2-BD59-A6C34878D82A}">
                    <a16:rowId xmlns:a16="http://schemas.microsoft.com/office/drawing/2014/main" xmlns="" val="4002703372"/>
                  </a:ext>
                </a:extLst>
              </a:tr>
              <a:tr h="268260">
                <a:tc>
                  <a:txBody>
                    <a:bodyPr/>
                    <a:lstStyle/>
                    <a:p>
                      <a:r>
                        <a:rPr lang="sr-Cyrl-RS" sz="1200" dirty="0"/>
                        <a:t>Програм 2. Комуналне делатности</a:t>
                      </a:r>
                      <a:endParaRPr lang="en-US" sz="1200" b="1" dirty="0"/>
                    </a:p>
                  </a:txBody>
                  <a:tcPr/>
                </a:tc>
                <a:tc>
                  <a:txBody>
                    <a:bodyPr/>
                    <a:lstStyle/>
                    <a:p>
                      <a:pPr algn="r"/>
                      <a:r>
                        <a:rPr lang="sr-Cyrl-RS" sz="1000" dirty="0" smtClean="0"/>
                        <a:t>3</a:t>
                      </a:r>
                      <a:r>
                        <a:rPr lang="sr-Latn-RS" sz="1000" dirty="0" smtClean="0"/>
                        <a:t>21</a:t>
                      </a:r>
                      <a:r>
                        <a:rPr lang="sr-Cyrl-RS" sz="1000" dirty="0" smtClean="0"/>
                        <a:t>.</a:t>
                      </a:r>
                      <a:r>
                        <a:rPr lang="sr-Latn-RS" sz="1000" dirty="0" smtClean="0"/>
                        <a:t>2</a:t>
                      </a:r>
                      <a:r>
                        <a:rPr lang="en-US" sz="1000" dirty="0" smtClean="0"/>
                        <a:t>0</a:t>
                      </a:r>
                      <a:r>
                        <a:rPr lang="sr-Cyrl-RS" sz="1000" dirty="0" smtClean="0"/>
                        <a:t>0.000</a:t>
                      </a:r>
                      <a:endParaRPr lang="en-US" sz="1000" dirty="0"/>
                    </a:p>
                  </a:txBody>
                  <a:tcPr/>
                </a:tc>
                <a:tc>
                  <a:txBody>
                    <a:bodyPr/>
                    <a:lstStyle/>
                    <a:p>
                      <a:pPr algn="ctr" fontAlgn="b"/>
                      <a:r>
                        <a:rPr lang="en-US" sz="1100" b="0" i="0" u="none" strike="noStrike" dirty="0" smtClean="0">
                          <a:solidFill>
                            <a:srgbClr val="000000"/>
                          </a:solidFill>
                          <a:latin typeface="Calibri"/>
                        </a:rPr>
                        <a:t>14.5</a:t>
                      </a:r>
                      <a:r>
                        <a:rPr lang="sr-Latn-R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7620" marR="7620" marT="7620" marB="0" anchor="b"/>
                </a:tc>
                <a:extLst>
                  <a:ext uri="{0D108BD9-81ED-4DB2-BD59-A6C34878D82A}">
                    <a16:rowId xmlns:a16="http://schemas.microsoft.com/office/drawing/2014/main" xmlns="" val="3698863823"/>
                  </a:ext>
                </a:extLst>
              </a:tr>
              <a:tr h="268260">
                <a:tc>
                  <a:txBody>
                    <a:bodyPr/>
                    <a:lstStyle/>
                    <a:p>
                      <a:r>
                        <a:rPr lang="sr-Cyrl-RS" sz="1200" dirty="0"/>
                        <a:t>Програм 3. Локални економски развој</a:t>
                      </a:r>
                      <a:endParaRPr lang="en-US" sz="1200" b="1" dirty="0"/>
                    </a:p>
                  </a:txBody>
                  <a:tcPr/>
                </a:tc>
                <a:tc>
                  <a:txBody>
                    <a:bodyPr/>
                    <a:lstStyle/>
                    <a:p>
                      <a:pPr algn="r"/>
                      <a:r>
                        <a:rPr lang="sr-Latn-RS" sz="1000" dirty="0" smtClean="0"/>
                        <a:t>18</a:t>
                      </a:r>
                      <a:r>
                        <a:rPr lang="sr-Cyrl-RS" sz="1000" dirty="0" smtClean="0"/>
                        <a:t>.</a:t>
                      </a:r>
                      <a:r>
                        <a:rPr lang="sr-Latn-RS" sz="1000" dirty="0" smtClean="0"/>
                        <a:t>2</a:t>
                      </a:r>
                      <a:r>
                        <a:rPr lang="sr-Cyrl-RS" sz="1000" dirty="0" smtClean="0"/>
                        <a:t>00.000</a:t>
                      </a:r>
                      <a:endParaRPr lang="en-US" sz="1000" dirty="0"/>
                    </a:p>
                  </a:txBody>
                  <a:tcPr/>
                </a:tc>
                <a:tc>
                  <a:txBody>
                    <a:bodyPr/>
                    <a:lstStyle/>
                    <a:p>
                      <a:pPr algn="ctr" fontAlgn="b"/>
                      <a:r>
                        <a:rPr lang="en-US" sz="1100" b="0" i="0" u="none" strike="noStrike" dirty="0" smtClean="0">
                          <a:solidFill>
                            <a:srgbClr val="000000"/>
                          </a:solidFill>
                          <a:latin typeface="Calibri"/>
                        </a:rPr>
                        <a:t>0.8</a:t>
                      </a:r>
                      <a:r>
                        <a:rPr lang="sr-Latn-R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7620" marR="7620" marT="7620" marB="0" anchor="b"/>
                </a:tc>
                <a:extLst>
                  <a:ext uri="{0D108BD9-81ED-4DB2-BD59-A6C34878D82A}">
                    <a16:rowId xmlns:a16="http://schemas.microsoft.com/office/drawing/2014/main" xmlns="" val="2108287674"/>
                  </a:ext>
                </a:extLst>
              </a:tr>
              <a:tr h="268260">
                <a:tc>
                  <a:txBody>
                    <a:bodyPr/>
                    <a:lstStyle/>
                    <a:p>
                      <a:r>
                        <a:rPr lang="sr-Cyrl-RS" sz="1200" dirty="0"/>
                        <a:t>Програм 4. Развој туризма</a:t>
                      </a:r>
                      <a:endParaRPr lang="en-US" sz="1200" b="1" dirty="0"/>
                    </a:p>
                  </a:txBody>
                  <a:tcPr/>
                </a:tc>
                <a:tc>
                  <a:txBody>
                    <a:bodyPr/>
                    <a:lstStyle/>
                    <a:p>
                      <a:pPr algn="r"/>
                      <a:r>
                        <a:rPr lang="sr-Cyrl-RS" sz="1000" dirty="0" smtClean="0"/>
                        <a:t>3</a:t>
                      </a:r>
                      <a:r>
                        <a:rPr lang="sr-Latn-RS" sz="1000" dirty="0" smtClean="0"/>
                        <a:t>7</a:t>
                      </a:r>
                      <a:r>
                        <a:rPr lang="sr-Cyrl-RS" sz="1000" dirty="0" smtClean="0"/>
                        <a:t>.</a:t>
                      </a:r>
                      <a:r>
                        <a:rPr lang="sr-Latn-RS" sz="1000" dirty="0" smtClean="0"/>
                        <a:t>938</a:t>
                      </a:r>
                      <a:r>
                        <a:rPr lang="sr-Cyrl-RS" sz="1000" dirty="0" smtClean="0"/>
                        <a:t>.</a:t>
                      </a:r>
                      <a:r>
                        <a:rPr lang="sr-Latn-RS" sz="1000" dirty="0" smtClean="0"/>
                        <a:t>8</a:t>
                      </a:r>
                      <a:r>
                        <a:rPr lang="en-US" sz="1000" dirty="0" smtClean="0"/>
                        <a:t>00</a:t>
                      </a:r>
                      <a:endParaRPr lang="en-US" sz="1000" dirty="0"/>
                    </a:p>
                  </a:txBody>
                  <a:tcPr/>
                </a:tc>
                <a:tc>
                  <a:txBody>
                    <a:bodyPr/>
                    <a:lstStyle/>
                    <a:p>
                      <a:pPr algn="ctr" fontAlgn="b"/>
                      <a:r>
                        <a:rPr lang="en-US" sz="1100" b="0" i="0" u="none" strike="noStrike" dirty="0" smtClean="0">
                          <a:solidFill>
                            <a:srgbClr val="000000"/>
                          </a:solidFill>
                          <a:latin typeface="Calibri"/>
                        </a:rPr>
                        <a:t>1.7</a:t>
                      </a:r>
                      <a:r>
                        <a:rPr lang="sr-Latn-R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7620" marR="7620" marT="7620" marB="0" anchor="b"/>
                </a:tc>
                <a:extLst>
                  <a:ext uri="{0D108BD9-81ED-4DB2-BD59-A6C34878D82A}">
                    <a16:rowId xmlns:a16="http://schemas.microsoft.com/office/drawing/2014/main" xmlns="" val="2267397033"/>
                  </a:ext>
                </a:extLst>
              </a:tr>
              <a:tr h="268260">
                <a:tc>
                  <a:txBody>
                    <a:bodyPr/>
                    <a:lstStyle/>
                    <a:p>
                      <a:r>
                        <a:rPr lang="sr-Cyrl-RS" sz="1200" dirty="0"/>
                        <a:t>Програм 5. Пољопривреда и рурални развој</a:t>
                      </a:r>
                      <a:endParaRPr lang="en-US" sz="1200" b="1" dirty="0"/>
                    </a:p>
                  </a:txBody>
                  <a:tcPr/>
                </a:tc>
                <a:tc>
                  <a:txBody>
                    <a:bodyPr/>
                    <a:lstStyle/>
                    <a:p>
                      <a:pPr algn="r"/>
                      <a:r>
                        <a:rPr lang="sr-Latn-RS" sz="1000" dirty="0" smtClean="0"/>
                        <a:t>76</a:t>
                      </a:r>
                      <a:r>
                        <a:rPr lang="sr-Cyrl-RS" sz="1000" dirty="0" smtClean="0"/>
                        <a:t>.</a:t>
                      </a:r>
                      <a:r>
                        <a:rPr lang="sr-Latn-RS" sz="1000" dirty="0" smtClean="0"/>
                        <a:t>4</a:t>
                      </a:r>
                      <a:r>
                        <a:rPr lang="sr-Cyrl-RS" sz="1000" dirty="0" smtClean="0"/>
                        <a:t>00.000</a:t>
                      </a:r>
                      <a:endParaRPr lang="en-US" sz="1000" dirty="0"/>
                    </a:p>
                  </a:txBody>
                  <a:tcPr/>
                </a:tc>
                <a:tc>
                  <a:txBody>
                    <a:bodyPr/>
                    <a:lstStyle/>
                    <a:p>
                      <a:pPr algn="ctr" fontAlgn="b"/>
                      <a:r>
                        <a:rPr lang="en-US" sz="1100" b="0" i="0" u="none" strike="noStrike" dirty="0" smtClean="0">
                          <a:solidFill>
                            <a:srgbClr val="000000"/>
                          </a:solidFill>
                          <a:latin typeface="Calibri"/>
                        </a:rPr>
                        <a:t>3.4</a:t>
                      </a:r>
                      <a:r>
                        <a:rPr lang="sr-Latn-R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7620" marR="7620" marT="7620" marB="0" anchor="b"/>
                </a:tc>
                <a:extLst>
                  <a:ext uri="{0D108BD9-81ED-4DB2-BD59-A6C34878D82A}">
                    <a16:rowId xmlns:a16="http://schemas.microsoft.com/office/drawing/2014/main" xmlns="" val="3652443609"/>
                  </a:ext>
                </a:extLst>
              </a:tr>
              <a:tr h="268260">
                <a:tc>
                  <a:txBody>
                    <a:bodyPr/>
                    <a:lstStyle/>
                    <a:p>
                      <a:r>
                        <a:rPr lang="sr-Cyrl-RS" sz="1200" dirty="0"/>
                        <a:t>Програм 6. Заштита животне средине</a:t>
                      </a:r>
                      <a:endParaRPr lang="en-US" sz="1200" b="1" dirty="0"/>
                    </a:p>
                  </a:txBody>
                  <a:tcPr/>
                </a:tc>
                <a:tc>
                  <a:txBody>
                    <a:bodyPr/>
                    <a:lstStyle/>
                    <a:p>
                      <a:pPr algn="r"/>
                      <a:r>
                        <a:rPr lang="en-US" sz="1000" dirty="0" smtClean="0"/>
                        <a:t>17</a:t>
                      </a:r>
                      <a:r>
                        <a:rPr lang="sr-Latn-RS" sz="1000" dirty="0" smtClean="0"/>
                        <a:t>0</a:t>
                      </a:r>
                      <a:r>
                        <a:rPr lang="sr-Cyrl-RS" sz="1000" dirty="0" smtClean="0"/>
                        <a:t>.</a:t>
                      </a:r>
                      <a:r>
                        <a:rPr lang="sr-Latn-RS" sz="1000" dirty="0" smtClean="0"/>
                        <a:t>340</a:t>
                      </a:r>
                      <a:r>
                        <a:rPr lang="sr-Cyrl-RS" sz="1000" dirty="0" smtClean="0"/>
                        <a:t>.</a:t>
                      </a:r>
                      <a:r>
                        <a:rPr lang="en-US" sz="1000" dirty="0" smtClean="0"/>
                        <a:t>000</a:t>
                      </a:r>
                      <a:endParaRPr lang="en-US" sz="1000" dirty="0"/>
                    </a:p>
                  </a:txBody>
                  <a:tcPr/>
                </a:tc>
                <a:tc>
                  <a:txBody>
                    <a:bodyPr/>
                    <a:lstStyle/>
                    <a:p>
                      <a:pPr algn="ctr" fontAlgn="b"/>
                      <a:r>
                        <a:rPr lang="en-US" sz="1100" b="0" i="0" u="none" strike="noStrike" dirty="0" smtClean="0">
                          <a:solidFill>
                            <a:srgbClr val="000000"/>
                          </a:solidFill>
                          <a:latin typeface="Calibri"/>
                        </a:rPr>
                        <a:t>7.7</a:t>
                      </a:r>
                      <a:r>
                        <a:rPr lang="sr-Latn-R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7620" marR="7620" marT="7620" marB="0" anchor="b"/>
                </a:tc>
                <a:extLst>
                  <a:ext uri="{0D108BD9-81ED-4DB2-BD59-A6C34878D82A}">
                    <a16:rowId xmlns:a16="http://schemas.microsoft.com/office/drawing/2014/main" xmlns="" val="245616700"/>
                  </a:ext>
                </a:extLst>
              </a:tr>
              <a:tr h="324868">
                <a:tc>
                  <a:txBody>
                    <a:bodyPr/>
                    <a:lstStyle/>
                    <a:p>
                      <a:r>
                        <a:rPr lang="sr-Cyrl-RS" sz="1200" dirty="0"/>
                        <a:t>Програм 7. Организација саобраћаја и саобраћајна инфраструктура </a:t>
                      </a:r>
                      <a:endParaRPr lang="en-US" sz="1200" b="1" dirty="0"/>
                    </a:p>
                  </a:txBody>
                  <a:tcPr/>
                </a:tc>
                <a:tc>
                  <a:txBody>
                    <a:bodyPr/>
                    <a:lstStyle/>
                    <a:p>
                      <a:pPr algn="r"/>
                      <a:r>
                        <a:rPr lang="en-US" sz="1000" dirty="0" smtClean="0"/>
                        <a:t>11</a:t>
                      </a:r>
                      <a:r>
                        <a:rPr lang="sr-Latn-RS" sz="1000" dirty="0" smtClean="0"/>
                        <a:t>8</a:t>
                      </a:r>
                      <a:r>
                        <a:rPr lang="en-US" sz="1000" dirty="0" smtClean="0"/>
                        <a:t>.</a:t>
                      </a:r>
                      <a:r>
                        <a:rPr lang="sr-Latn-RS" sz="1000" dirty="0" smtClean="0"/>
                        <a:t>063</a:t>
                      </a:r>
                      <a:r>
                        <a:rPr lang="sr-Cyrl-RS" sz="1000" dirty="0" smtClean="0"/>
                        <a:t>.</a:t>
                      </a:r>
                      <a:r>
                        <a:rPr lang="sr-Latn-RS" sz="1000" dirty="0" smtClean="0"/>
                        <a:t>336</a:t>
                      </a:r>
                    </a:p>
                  </a:txBody>
                  <a:tcPr/>
                </a:tc>
                <a:tc>
                  <a:txBody>
                    <a:bodyPr/>
                    <a:lstStyle/>
                    <a:p>
                      <a:pPr algn="ctr" fontAlgn="b"/>
                      <a:r>
                        <a:rPr lang="en-US" sz="1100" b="0" i="0" u="none" strike="noStrike" dirty="0" smtClean="0">
                          <a:solidFill>
                            <a:srgbClr val="000000"/>
                          </a:solidFill>
                          <a:latin typeface="Calibri"/>
                        </a:rPr>
                        <a:t>5.3</a:t>
                      </a:r>
                      <a:r>
                        <a:rPr lang="sr-Latn-R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7620" marR="7620" marT="7620" marB="0" anchor="b"/>
                </a:tc>
                <a:extLst>
                  <a:ext uri="{0D108BD9-81ED-4DB2-BD59-A6C34878D82A}">
                    <a16:rowId xmlns:a16="http://schemas.microsoft.com/office/drawing/2014/main" xmlns="" val="1800143352"/>
                  </a:ext>
                </a:extLst>
              </a:tr>
              <a:tr h="268260">
                <a:tc>
                  <a:txBody>
                    <a:bodyPr/>
                    <a:lstStyle/>
                    <a:p>
                      <a:r>
                        <a:rPr lang="sr-Cyrl-RS" sz="1200" dirty="0"/>
                        <a:t>Програм 8. Предшколско васпитање и образовање</a:t>
                      </a:r>
                      <a:endParaRPr lang="en-US" sz="1200" b="1" dirty="0"/>
                    </a:p>
                  </a:txBody>
                  <a:tcPr/>
                </a:tc>
                <a:tc>
                  <a:txBody>
                    <a:bodyPr/>
                    <a:lstStyle/>
                    <a:p>
                      <a:pPr algn="r"/>
                      <a:r>
                        <a:rPr lang="sr-Cyrl-RS" sz="1000" dirty="0" smtClean="0"/>
                        <a:t>1</a:t>
                      </a:r>
                      <a:r>
                        <a:rPr lang="sr-Latn-RS" sz="1000" dirty="0" smtClean="0"/>
                        <a:t>68</a:t>
                      </a:r>
                      <a:r>
                        <a:rPr lang="sr-Cyrl-RS" sz="1000" dirty="0" smtClean="0"/>
                        <a:t>.</a:t>
                      </a:r>
                      <a:r>
                        <a:rPr lang="sr-Latn-RS" sz="1000" dirty="0" smtClean="0"/>
                        <a:t>070</a:t>
                      </a:r>
                      <a:r>
                        <a:rPr lang="sr-Cyrl-RS" sz="1000" dirty="0" smtClean="0"/>
                        <a:t>.</a:t>
                      </a:r>
                      <a:r>
                        <a:rPr lang="sr-Latn-RS" sz="1000" dirty="0" smtClean="0"/>
                        <a:t>000</a:t>
                      </a:r>
                      <a:endParaRPr lang="en-US" sz="1000" dirty="0"/>
                    </a:p>
                  </a:txBody>
                  <a:tcPr/>
                </a:tc>
                <a:tc>
                  <a:txBody>
                    <a:bodyPr/>
                    <a:lstStyle/>
                    <a:p>
                      <a:pPr algn="ctr" fontAlgn="b"/>
                      <a:r>
                        <a:rPr lang="en-US" sz="1100" b="0" i="0" u="none" strike="noStrike" dirty="0" smtClean="0">
                          <a:solidFill>
                            <a:srgbClr val="000000"/>
                          </a:solidFill>
                          <a:latin typeface="Calibri"/>
                        </a:rPr>
                        <a:t>7.6</a:t>
                      </a:r>
                      <a:r>
                        <a:rPr lang="sr-Latn-R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7620" marR="7620" marT="7620" marB="0" anchor="b"/>
                </a:tc>
                <a:extLst>
                  <a:ext uri="{0D108BD9-81ED-4DB2-BD59-A6C34878D82A}">
                    <a16:rowId xmlns:a16="http://schemas.microsoft.com/office/drawing/2014/main" xmlns="" val="2086219187"/>
                  </a:ext>
                </a:extLst>
              </a:tr>
              <a:tr h="268260">
                <a:tc>
                  <a:txBody>
                    <a:bodyPr/>
                    <a:lstStyle/>
                    <a:p>
                      <a:r>
                        <a:rPr lang="sr-Cyrl-RS" sz="1200" dirty="0"/>
                        <a:t>Програм 9. Основно образовање и васпитање</a:t>
                      </a:r>
                      <a:endParaRPr lang="en-US" sz="1200" b="1" dirty="0"/>
                    </a:p>
                  </a:txBody>
                  <a:tcPr/>
                </a:tc>
                <a:tc>
                  <a:txBody>
                    <a:bodyPr/>
                    <a:lstStyle/>
                    <a:p>
                      <a:pPr algn="r"/>
                      <a:r>
                        <a:rPr lang="sr-Cyrl-RS" sz="1000" dirty="0" smtClean="0"/>
                        <a:t>1</a:t>
                      </a:r>
                      <a:r>
                        <a:rPr lang="en-US" sz="1000" dirty="0" smtClean="0"/>
                        <a:t>2</a:t>
                      </a:r>
                      <a:r>
                        <a:rPr lang="sr-Latn-RS" sz="1000" dirty="0" smtClean="0"/>
                        <a:t>7</a:t>
                      </a:r>
                      <a:r>
                        <a:rPr lang="sr-Cyrl-RS" sz="1000" dirty="0" smtClean="0"/>
                        <a:t>.</a:t>
                      </a:r>
                      <a:r>
                        <a:rPr lang="sr-Latn-RS" sz="1000" dirty="0" smtClean="0"/>
                        <a:t>565</a:t>
                      </a:r>
                      <a:r>
                        <a:rPr lang="sr-Cyrl-RS" sz="1000" dirty="0" smtClean="0"/>
                        <a:t>.</a:t>
                      </a:r>
                      <a:r>
                        <a:rPr lang="sr-Latn-RS" sz="1000" dirty="0" smtClean="0"/>
                        <a:t>000</a:t>
                      </a:r>
                      <a:endParaRPr lang="en-US" sz="1000" dirty="0"/>
                    </a:p>
                  </a:txBody>
                  <a:tcPr/>
                </a:tc>
                <a:tc>
                  <a:txBody>
                    <a:bodyPr/>
                    <a:lstStyle/>
                    <a:p>
                      <a:pPr algn="ctr" fontAlgn="b"/>
                      <a:r>
                        <a:rPr lang="en-US" sz="1100" b="0" i="0" u="none" strike="noStrike" dirty="0" smtClean="0">
                          <a:solidFill>
                            <a:srgbClr val="000000"/>
                          </a:solidFill>
                          <a:latin typeface="Calibri"/>
                        </a:rPr>
                        <a:t>5.8</a:t>
                      </a:r>
                      <a:r>
                        <a:rPr lang="sr-Latn-R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7620" marR="7620" marT="7620" marB="0" anchor="b"/>
                </a:tc>
                <a:extLst>
                  <a:ext uri="{0D108BD9-81ED-4DB2-BD59-A6C34878D82A}">
                    <a16:rowId xmlns:a16="http://schemas.microsoft.com/office/drawing/2014/main" xmlns="" val="766556103"/>
                  </a:ext>
                </a:extLst>
              </a:tr>
              <a:tr h="2682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r-Cyrl-RS" sz="1200" dirty="0"/>
                        <a:t>Програм 10. Средње образовање и васпитање</a:t>
                      </a:r>
                      <a:endParaRPr lang="en-US" sz="1200" b="1" dirty="0"/>
                    </a:p>
                  </a:txBody>
                  <a:tcPr/>
                </a:tc>
                <a:tc>
                  <a:txBody>
                    <a:bodyPr/>
                    <a:lstStyle/>
                    <a:p>
                      <a:pPr algn="r"/>
                      <a:r>
                        <a:rPr lang="sr-Latn-RS" sz="1000" dirty="0" smtClean="0"/>
                        <a:t>47</a:t>
                      </a:r>
                      <a:r>
                        <a:rPr lang="sr-Cyrl-RS" sz="1000" dirty="0" smtClean="0"/>
                        <a:t>.</a:t>
                      </a:r>
                      <a:r>
                        <a:rPr lang="sr-Latn-RS" sz="1000" dirty="0" smtClean="0"/>
                        <a:t>840</a:t>
                      </a:r>
                      <a:r>
                        <a:rPr lang="sr-Cyrl-RS" sz="1000" dirty="0" smtClean="0"/>
                        <a:t>.</a:t>
                      </a:r>
                      <a:r>
                        <a:rPr lang="sr-Latn-RS" sz="1000" dirty="0" smtClean="0"/>
                        <a:t>000</a:t>
                      </a:r>
                      <a:endParaRPr lang="en-US" sz="1000" dirty="0"/>
                    </a:p>
                  </a:txBody>
                  <a:tcPr/>
                </a:tc>
                <a:tc>
                  <a:txBody>
                    <a:bodyPr/>
                    <a:lstStyle/>
                    <a:p>
                      <a:pPr algn="ctr" fontAlgn="b"/>
                      <a:r>
                        <a:rPr lang="en-US" sz="1100" b="0" i="0" u="none" strike="noStrike" dirty="0" smtClean="0">
                          <a:solidFill>
                            <a:srgbClr val="000000"/>
                          </a:solidFill>
                          <a:latin typeface="Calibri"/>
                        </a:rPr>
                        <a:t>2.2</a:t>
                      </a:r>
                      <a:r>
                        <a:rPr lang="sr-Latn-R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7620" marR="7620" marT="7620" marB="0" anchor="b"/>
                </a:tc>
                <a:extLst>
                  <a:ext uri="{0D108BD9-81ED-4DB2-BD59-A6C34878D82A}">
                    <a16:rowId xmlns:a16="http://schemas.microsoft.com/office/drawing/2014/main" xmlns="" val="3115389646"/>
                  </a:ext>
                </a:extLst>
              </a:tr>
              <a:tr h="268260">
                <a:tc>
                  <a:txBody>
                    <a:bodyPr/>
                    <a:lstStyle/>
                    <a:p>
                      <a:r>
                        <a:rPr lang="sr-Cyrl-RS" sz="1200" dirty="0"/>
                        <a:t>Програм 11. Социјална и дечија заштита</a:t>
                      </a:r>
                      <a:endParaRPr lang="en-US" sz="1200" b="1" dirty="0"/>
                    </a:p>
                  </a:txBody>
                  <a:tcPr/>
                </a:tc>
                <a:tc>
                  <a:txBody>
                    <a:bodyPr/>
                    <a:lstStyle/>
                    <a:p>
                      <a:pPr algn="r"/>
                      <a:r>
                        <a:rPr lang="sr-Cyrl-RS" sz="1000" dirty="0" smtClean="0"/>
                        <a:t>1</a:t>
                      </a:r>
                      <a:r>
                        <a:rPr lang="sr-Latn-RS" sz="1000" dirty="0" smtClean="0"/>
                        <a:t>39</a:t>
                      </a:r>
                      <a:r>
                        <a:rPr lang="sr-Cyrl-RS" sz="1000" dirty="0" smtClean="0"/>
                        <a:t>.</a:t>
                      </a:r>
                      <a:r>
                        <a:rPr lang="sr-Latn-RS" sz="1000" dirty="0" smtClean="0"/>
                        <a:t>423</a:t>
                      </a:r>
                      <a:r>
                        <a:rPr lang="sr-Cyrl-RS" sz="1000" dirty="0" smtClean="0"/>
                        <a:t>.</a:t>
                      </a:r>
                      <a:r>
                        <a:rPr lang="sr-Latn-RS" sz="1000" dirty="0" smtClean="0"/>
                        <a:t>820</a:t>
                      </a:r>
                      <a:endParaRPr lang="en-US" sz="1000" dirty="0"/>
                    </a:p>
                  </a:txBody>
                  <a:tcPr/>
                </a:tc>
                <a:tc>
                  <a:txBody>
                    <a:bodyPr/>
                    <a:lstStyle/>
                    <a:p>
                      <a:pPr algn="ctr" fontAlgn="b"/>
                      <a:r>
                        <a:rPr lang="en-US" sz="1100" b="0" i="0" u="none" strike="noStrike" dirty="0" smtClean="0">
                          <a:solidFill>
                            <a:srgbClr val="000000"/>
                          </a:solidFill>
                          <a:latin typeface="Calibri"/>
                        </a:rPr>
                        <a:t>6.3</a:t>
                      </a:r>
                      <a:r>
                        <a:rPr lang="sr-Latn-R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7620" marR="7620" marT="7620" marB="0" anchor="b"/>
                </a:tc>
                <a:extLst>
                  <a:ext uri="{0D108BD9-81ED-4DB2-BD59-A6C34878D82A}">
                    <a16:rowId xmlns:a16="http://schemas.microsoft.com/office/drawing/2014/main" xmlns="" val="1414730366"/>
                  </a:ext>
                </a:extLst>
              </a:tr>
              <a:tr h="268260">
                <a:tc>
                  <a:txBody>
                    <a:bodyPr/>
                    <a:lstStyle/>
                    <a:p>
                      <a:r>
                        <a:rPr lang="sr-Cyrl-RS" sz="1200" dirty="0"/>
                        <a:t>Програм 12. Здравствена заштита</a:t>
                      </a:r>
                      <a:endParaRPr lang="en-US" sz="1200" b="1" dirty="0"/>
                    </a:p>
                  </a:txBody>
                  <a:tcPr/>
                </a:tc>
                <a:tc>
                  <a:txBody>
                    <a:bodyPr/>
                    <a:lstStyle/>
                    <a:p>
                      <a:pPr algn="r"/>
                      <a:r>
                        <a:rPr lang="sr-Latn-RS" sz="1000" dirty="0" smtClean="0"/>
                        <a:t>8</a:t>
                      </a:r>
                      <a:r>
                        <a:rPr lang="sr-Cyrl-RS" sz="1000" dirty="0" smtClean="0"/>
                        <a:t>.</a:t>
                      </a:r>
                      <a:r>
                        <a:rPr lang="sr-Latn-RS" sz="1000" dirty="0" smtClean="0"/>
                        <a:t>200</a:t>
                      </a:r>
                      <a:r>
                        <a:rPr lang="sr-Cyrl-RS" sz="1000" dirty="0" smtClean="0"/>
                        <a:t>.</a:t>
                      </a:r>
                      <a:r>
                        <a:rPr lang="sr-Latn-RS" sz="1000" dirty="0" smtClean="0"/>
                        <a:t>000</a:t>
                      </a:r>
                      <a:endParaRPr lang="en-US" sz="1000" dirty="0"/>
                    </a:p>
                  </a:txBody>
                  <a:tcPr/>
                </a:tc>
                <a:tc>
                  <a:txBody>
                    <a:bodyPr/>
                    <a:lstStyle/>
                    <a:p>
                      <a:pPr algn="ctr" fontAlgn="b"/>
                      <a:r>
                        <a:rPr lang="en-US" sz="1100" b="0" i="0" u="none" strike="noStrike" dirty="0" smtClean="0">
                          <a:solidFill>
                            <a:srgbClr val="000000"/>
                          </a:solidFill>
                          <a:latin typeface="Calibri"/>
                        </a:rPr>
                        <a:t>0.4</a:t>
                      </a:r>
                      <a:r>
                        <a:rPr lang="sr-Latn-R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7620" marR="7620" marT="7620" marB="0" anchor="b"/>
                </a:tc>
                <a:extLst>
                  <a:ext uri="{0D108BD9-81ED-4DB2-BD59-A6C34878D82A}">
                    <a16:rowId xmlns:a16="http://schemas.microsoft.com/office/drawing/2014/main" xmlns="" val="1043777792"/>
                  </a:ext>
                </a:extLst>
              </a:tr>
              <a:tr h="268260">
                <a:tc>
                  <a:txBody>
                    <a:bodyPr/>
                    <a:lstStyle/>
                    <a:p>
                      <a:r>
                        <a:rPr lang="sr-Cyrl-RS" sz="1200" dirty="0"/>
                        <a:t>Програм 13. Развој културе и информисања</a:t>
                      </a:r>
                      <a:endParaRPr lang="en-US" sz="1200" b="1" dirty="0"/>
                    </a:p>
                  </a:txBody>
                  <a:tcPr/>
                </a:tc>
                <a:tc>
                  <a:txBody>
                    <a:bodyPr/>
                    <a:lstStyle/>
                    <a:p>
                      <a:pPr algn="r"/>
                      <a:r>
                        <a:rPr lang="sr-Cyrl-RS" sz="1000" dirty="0" smtClean="0"/>
                        <a:t>1</a:t>
                      </a:r>
                      <a:r>
                        <a:rPr lang="sr-Latn-RS" sz="1000" dirty="0" smtClean="0"/>
                        <a:t>66</a:t>
                      </a:r>
                      <a:r>
                        <a:rPr lang="sr-Cyrl-RS" sz="1000" dirty="0" smtClean="0"/>
                        <a:t>.</a:t>
                      </a:r>
                      <a:r>
                        <a:rPr lang="sr-Latn-RS" sz="1000" dirty="0" smtClean="0"/>
                        <a:t>596</a:t>
                      </a:r>
                      <a:r>
                        <a:rPr lang="sr-Cyrl-RS" sz="1000" dirty="0" smtClean="0"/>
                        <a:t>.000</a:t>
                      </a:r>
                      <a:endParaRPr lang="en-US" sz="1000" dirty="0"/>
                    </a:p>
                  </a:txBody>
                  <a:tcPr/>
                </a:tc>
                <a:tc>
                  <a:txBody>
                    <a:bodyPr/>
                    <a:lstStyle/>
                    <a:p>
                      <a:pPr algn="ctr" fontAlgn="b"/>
                      <a:r>
                        <a:rPr lang="en-US" sz="1100" b="0" i="0" u="none" strike="noStrike" dirty="0" smtClean="0">
                          <a:solidFill>
                            <a:srgbClr val="000000"/>
                          </a:solidFill>
                          <a:latin typeface="Calibri"/>
                        </a:rPr>
                        <a:t>7.5</a:t>
                      </a:r>
                      <a:r>
                        <a:rPr lang="sr-Latn-R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7620" marR="7620" marT="7620" marB="0" anchor="b"/>
                </a:tc>
                <a:extLst>
                  <a:ext uri="{0D108BD9-81ED-4DB2-BD59-A6C34878D82A}">
                    <a16:rowId xmlns:a16="http://schemas.microsoft.com/office/drawing/2014/main" xmlns="" val="2084141709"/>
                  </a:ext>
                </a:extLst>
              </a:tr>
              <a:tr h="268260">
                <a:tc>
                  <a:txBody>
                    <a:bodyPr/>
                    <a:lstStyle/>
                    <a:p>
                      <a:r>
                        <a:rPr lang="sr-Cyrl-RS" sz="1200" dirty="0"/>
                        <a:t>Програм 14. Развој спорта и омладине</a:t>
                      </a:r>
                      <a:endParaRPr lang="en-US" sz="1200" b="1" dirty="0"/>
                    </a:p>
                  </a:txBody>
                  <a:tcPr/>
                </a:tc>
                <a:tc>
                  <a:txBody>
                    <a:bodyPr/>
                    <a:lstStyle/>
                    <a:p>
                      <a:pPr algn="r"/>
                      <a:r>
                        <a:rPr lang="sr-Cyrl-RS" sz="1000" dirty="0" smtClean="0"/>
                        <a:t>1</a:t>
                      </a:r>
                      <a:r>
                        <a:rPr lang="sr-Latn-RS" sz="1000" dirty="0" smtClean="0"/>
                        <a:t>68</a:t>
                      </a:r>
                      <a:r>
                        <a:rPr lang="sr-Cyrl-RS" sz="1000" dirty="0" smtClean="0"/>
                        <a:t>.</a:t>
                      </a:r>
                      <a:r>
                        <a:rPr lang="sr-Latn-RS" sz="1000" dirty="0" smtClean="0"/>
                        <a:t>2</a:t>
                      </a:r>
                      <a:r>
                        <a:rPr lang="sr-Cyrl-RS" sz="1000" dirty="0" smtClean="0"/>
                        <a:t>00.000</a:t>
                      </a:r>
                      <a:endParaRPr lang="en-US" sz="1000" dirty="0"/>
                    </a:p>
                  </a:txBody>
                  <a:tcPr/>
                </a:tc>
                <a:tc>
                  <a:txBody>
                    <a:bodyPr/>
                    <a:lstStyle/>
                    <a:p>
                      <a:pPr algn="ctr" fontAlgn="b"/>
                      <a:r>
                        <a:rPr lang="en-US" sz="1100" b="0" i="0" u="none" strike="noStrike" dirty="0" smtClean="0">
                          <a:solidFill>
                            <a:srgbClr val="000000"/>
                          </a:solidFill>
                          <a:latin typeface="Calibri"/>
                        </a:rPr>
                        <a:t>7.6</a:t>
                      </a:r>
                      <a:r>
                        <a:rPr lang="sr-Latn-R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7620" marR="7620" marT="7620" marB="0" anchor="b"/>
                </a:tc>
                <a:extLst>
                  <a:ext uri="{0D108BD9-81ED-4DB2-BD59-A6C34878D82A}">
                    <a16:rowId xmlns:a16="http://schemas.microsoft.com/office/drawing/2014/main" xmlns="" val="712639953"/>
                  </a:ext>
                </a:extLst>
              </a:tr>
              <a:tr h="268260">
                <a:tc>
                  <a:txBody>
                    <a:bodyPr/>
                    <a:lstStyle/>
                    <a:p>
                      <a:r>
                        <a:rPr lang="sr-Cyrl-RS" sz="1200" dirty="0"/>
                        <a:t>Програм 15. Опште услуге локалне самоуправе </a:t>
                      </a:r>
                      <a:endParaRPr lang="en-US" sz="1200" b="1" dirty="0"/>
                    </a:p>
                  </a:txBody>
                  <a:tcPr/>
                </a:tc>
                <a:tc>
                  <a:txBody>
                    <a:bodyPr/>
                    <a:lstStyle/>
                    <a:p>
                      <a:pPr algn="r"/>
                      <a:r>
                        <a:rPr lang="sr-Latn-RS" sz="1000" dirty="0" smtClean="0"/>
                        <a:t>579</a:t>
                      </a:r>
                      <a:r>
                        <a:rPr lang="sr-Cyrl-RS" sz="1000" dirty="0" smtClean="0"/>
                        <a:t>.</a:t>
                      </a:r>
                      <a:r>
                        <a:rPr lang="sr-Latn-RS" sz="1000" dirty="0" smtClean="0"/>
                        <a:t>292</a:t>
                      </a:r>
                      <a:r>
                        <a:rPr lang="sr-Cyrl-RS" sz="1000" dirty="0" smtClean="0"/>
                        <a:t>.</a:t>
                      </a:r>
                      <a:r>
                        <a:rPr lang="sr-Latn-RS" sz="1000" dirty="0" smtClean="0"/>
                        <a:t>903</a:t>
                      </a:r>
                      <a:endParaRPr lang="en-US" sz="1000" dirty="0"/>
                    </a:p>
                  </a:txBody>
                  <a:tcPr/>
                </a:tc>
                <a:tc>
                  <a:txBody>
                    <a:bodyPr/>
                    <a:lstStyle/>
                    <a:p>
                      <a:pPr algn="ctr" fontAlgn="b"/>
                      <a:r>
                        <a:rPr lang="en-US" sz="1100" b="0" i="0" u="none" strike="noStrike" dirty="0" smtClean="0">
                          <a:solidFill>
                            <a:srgbClr val="000000"/>
                          </a:solidFill>
                          <a:latin typeface="Calibri"/>
                        </a:rPr>
                        <a:t>26.1</a:t>
                      </a:r>
                      <a:r>
                        <a:rPr lang="sr-Latn-R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7620" marR="7620" marT="7620" marB="0" anchor="b"/>
                </a:tc>
                <a:extLst>
                  <a:ext uri="{0D108BD9-81ED-4DB2-BD59-A6C34878D82A}">
                    <a16:rowId xmlns:a16="http://schemas.microsoft.com/office/drawing/2014/main" xmlns="" val="949910891"/>
                  </a:ext>
                </a:extLst>
              </a:tr>
              <a:tr h="268260">
                <a:tc>
                  <a:txBody>
                    <a:bodyPr/>
                    <a:lstStyle/>
                    <a:p>
                      <a:r>
                        <a:rPr lang="sr-Cyrl-RS" sz="1200" dirty="0"/>
                        <a:t>Програм 16. Политички систем локалне самоуправе</a:t>
                      </a:r>
                      <a:endParaRPr lang="en-US" sz="1200" b="1" dirty="0"/>
                    </a:p>
                  </a:txBody>
                  <a:tcPr/>
                </a:tc>
                <a:tc>
                  <a:txBody>
                    <a:bodyPr/>
                    <a:lstStyle/>
                    <a:p>
                      <a:pPr algn="r"/>
                      <a:r>
                        <a:rPr lang="en-US" sz="1000" dirty="0" smtClean="0"/>
                        <a:t>6</a:t>
                      </a:r>
                      <a:r>
                        <a:rPr lang="sr-Latn-RS" sz="1000" dirty="0" smtClean="0"/>
                        <a:t>0</a:t>
                      </a:r>
                      <a:r>
                        <a:rPr lang="sr-Cyrl-RS" sz="1000" dirty="0" smtClean="0"/>
                        <a:t>.</a:t>
                      </a:r>
                      <a:r>
                        <a:rPr lang="sr-Latn-RS" sz="1000" dirty="0" smtClean="0"/>
                        <a:t>344</a:t>
                      </a:r>
                      <a:r>
                        <a:rPr lang="sr-Cyrl-RS" sz="1000" dirty="0" smtClean="0"/>
                        <a:t>.0</a:t>
                      </a:r>
                      <a:r>
                        <a:rPr lang="sr-Latn-RS" sz="1000" dirty="0" smtClean="0"/>
                        <a:t>1</a:t>
                      </a:r>
                      <a:r>
                        <a:rPr lang="sr-Cyrl-RS" sz="1000" dirty="0" smtClean="0"/>
                        <a:t>0</a:t>
                      </a:r>
                      <a:endParaRPr lang="en-US" sz="1000" dirty="0"/>
                    </a:p>
                  </a:txBody>
                  <a:tcPr/>
                </a:tc>
                <a:tc>
                  <a:txBody>
                    <a:bodyPr/>
                    <a:lstStyle/>
                    <a:p>
                      <a:pPr algn="ctr" fontAlgn="b"/>
                      <a:r>
                        <a:rPr lang="en-US" sz="1100" b="0" i="0" u="none" strike="noStrike" dirty="0" smtClean="0">
                          <a:solidFill>
                            <a:srgbClr val="000000"/>
                          </a:solidFill>
                          <a:latin typeface="Calibri"/>
                        </a:rPr>
                        <a:t>2.7</a:t>
                      </a:r>
                      <a:r>
                        <a:rPr lang="sr-Latn-RS" sz="1100" b="0" i="0" u="none" strike="noStrike" dirty="0" smtClean="0">
                          <a:solidFill>
                            <a:srgbClr val="000000"/>
                          </a:solidFill>
                          <a:latin typeface="Calibri"/>
                        </a:rPr>
                        <a:t> %</a:t>
                      </a:r>
                      <a:endParaRPr lang="en-US" sz="1100" b="0" i="0" u="none" strike="noStrike" dirty="0">
                        <a:solidFill>
                          <a:srgbClr val="000000"/>
                        </a:solidFill>
                        <a:latin typeface="Calibri"/>
                      </a:endParaRPr>
                    </a:p>
                  </a:txBody>
                  <a:tcPr marL="7620" marR="7620" marT="7620" marB="0" anchor="b"/>
                </a:tc>
                <a:extLst>
                  <a:ext uri="{0D108BD9-81ED-4DB2-BD59-A6C34878D82A}">
                    <a16:rowId xmlns:a16="http://schemas.microsoft.com/office/drawing/2014/main" xmlns="" val="1566446889"/>
                  </a:ext>
                </a:extLst>
              </a:tr>
              <a:tr h="287707">
                <a:tc>
                  <a:txBody>
                    <a:bodyPr/>
                    <a:lstStyle/>
                    <a:p>
                      <a:r>
                        <a:rPr lang="sr-Cyrl-RS" sz="1200" dirty="0"/>
                        <a:t>Програм 17. Енергетска ефикасност  и обновљиви извори енергије</a:t>
                      </a:r>
                      <a:endParaRPr lang="en-US" sz="1200" b="1" dirty="0"/>
                    </a:p>
                  </a:txBody>
                  <a:tcPr/>
                </a:tc>
                <a:tc>
                  <a:txBody>
                    <a:bodyPr/>
                    <a:lstStyle/>
                    <a:p>
                      <a:pPr algn="r"/>
                      <a:endParaRPr lang="en-US" sz="1000" dirty="0"/>
                    </a:p>
                  </a:txBody>
                  <a:tcPr/>
                </a:tc>
                <a:tc>
                  <a:txBody>
                    <a:bodyPr/>
                    <a:lstStyle/>
                    <a:p>
                      <a:pPr algn="ctr" fontAlgn="b"/>
                      <a:endParaRPr lang="en-US" sz="1100" b="0" i="0" u="none" strike="noStrike" dirty="0">
                        <a:solidFill>
                          <a:srgbClr val="000000"/>
                        </a:solidFill>
                        <a:latin typeface="Calibri"/>
                      </a:endParaRPr>
                    </a:p>
                  </a:txBody>
                  <a:tcPr marL="7620" marR="7620" marT="7620" marB="0" anchor="b"/>
                </a:tc>
                <a:extLst>
                  <a:ext uri="{0D108BD9-81ED-4DB2-BD59-A6C34878D82A}">
                    <a16:rowId xmlns:a16="http://schemas.microsoft.com/office/drawing/2014/main" xmlns="" val="119978124"/>
                  </a:ext>
                </a:extLst>
              </a:tr>
              <a:tr h="357680">
                <a:tc>
                  <a:txBody>
                    <a:bodyPr/>
                    <a:lstStyle/>
                    <a:p>
                      <a:r>
                        <a:rPr lang="sr-Cyrl-RS" sz="1400" dirty="0"/>
                        <a:t>Укупни расходи по програмима</a:t>
                      </a:r>
                      <a:endParaRPr lang="en-US" sz="1400" b="1" dirty="0">
                        <a:solidFill>
                          <a:schemeClr val="bg1"/>
                        </a:solidFill>
                      </a:endParaRPr>
                    </a:p>
                  </a:txBody>
                  <a:tcPr/>
                </a:tc>
                <a:tc>
                  <a:txBody>
                    <a:bodyPr/>
                    <a:lstStyle/>
                    <a:p>
                      <a:pPr algn="r"/>
                      <a:r>
                        <a:rPr lang="sr-Cyrl-RS" sz="1200" b="1" dirty="0" smtClean="0"/>
                        <a:t>2.</a:t>
                      </a:r>
                      <a:r>
                        <a:rPr lang="sr-Latn-RS" sz="1200" b="1" dirty="0" smtClean="0"/>
                        <a:t>216</a:t>
                      </a:r>
                      <a:r>
                        <a:rPr lang="sr-Cyrl-RS" sz="1200" b="1" dirty="0" smtClean="0"/>
                        <a:t>.</a:t>
                      </a:r>
                      <a:r>
                        <a:rPr lang="sr-Latn-RS" sz="1200" b="1" dirty="0" smtClean="0"/>
                        <a:t>773</a:t>
                      </a:r>
                      <a:r>
                        <a:rPr lang="sr-Cyrl-RS" sz="1200" b="1" dirty="0" smtClean="0"/>
                        <a:t>.</a:t>
                      </a:r>
                      <a:r>
                        <a:rPr lang="sr-Latn-RS" sz="1200" b="1" dirty="0" smtClean="0"/>
                        <a:t>869</a:t>
                      </a:r>
                      <a:endParaRPr lang="en-US" sz="1200" b="1" dirty="0"/>
                    </a:p>
                  </a:txBody>
                  <a:tcPr/>
                </a:tc>
                <a:tc>
                  <a:txBody>
                    <a:bodyPr/>
                    <a:lstStyle/>
                    <a:p>
                      <a:pPr algn="ctr"/>
                      <a:r>
                        <a:rPr lang="sr-Cyrl-RS" sz="1200" b="1" dirty="0" smtClean="0"/>
                        <a:t>100</a:t>
                      </a:r>
                      <a:r>
                        <a:rPr lang="sr-Latn-RS" sz="1200" b="1" dirty="0" smtClean="0"/>
                        <a:t> %</a:t>
                      </a:r>
                      <a:endParaRPr lang="en-US" sz="1200" b="1" dirty="0"/>
                    </a:p>
                  </a:txBody>
                  <a:tcPr/>
                </a:tc>
                <a:extLst>
                  <a:ext uri="{0D108BD9-81ED-4DB2-BD59-A6C34878D82A}">
                    <a16:rowId xmlns:a16="http://schemas.microsoft.com/office/drawing/2014/main" xmlns="" val="1490115251"/>
                  </a:ext>
                </a:extLst>
              </a:tr>
            </a:tbl>
          </a:graphicData>
        </a:graphic>
      </p:graphicFrame>
    </p:spTree>
    <p:extLst>
      <p:ext uri="{BB962C8B-B14F-4D97-AF65-F5344CB8AC3E}">
        <p14:creationId xmlns:p14="http://schemas.microsoft.com/office/powerpoint/2010/main" val="34227404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sr-Cyrl-RS" sz="3100" b="1" dirty="0"/>
              <a:t>Структура расхода по буџетским програмима</a:t>
            </a:r>
            <a:endParaRPr lang="en-US" sz="22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graphicFrame>
        <p:nvGraphicFramePr>
          <p:cNvPr id="7" name="Chart 6">
            <a:extLst>
              <a:ext uri="{FF2B5EF4-FFF2-40B4-BE49-F238E27FC236}">
                <a16:creationId xmlns:xdr="http://schemas.openxmlformats.org/drawingml/2006/spreadsheetDrawing" xmlns="" xmlns:a16="http://schemas.microsoft.com/office/drawing/2014/main" xmlns:lc="http://schemas.openxmlformats.org/drawingml/2006/lockedCanvas" id="{E67EA4FA-4D59-480A-942F-8112EB0273F8}"/>
              </a:ext>
            </a:extLst>
          </p:cNvPr>
          <p:cNvGraphicFramePr>
            <a:graphicFrameLocks/>
          </p:cNvGraphicFramePr>
          <p:nvPr/>
        </p:nvGraphicFramePr>
        <p:xfrm>
          <a:off x="251520" y="1052736"/>
          <a:ext cx="8643997" cy="53578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453394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000" b="1" dirty="0"/>
              <a:t>Расходи </a:t>
            </a:r>
            <a:r>
              <a:rPr lang="sr-Cyrl-RS" sz="2000" b="1" dirty="0" smtClean="0"/>
              <a:t>и издаци буџета </a:t>
            </a:r>
            <a:r>
              <a:rPr lang="sr-Cyrl-RS" sz="2000" b="1" dirty="0"/>
              <a:t>расподељени по буџетским корисницима</a:t>
            </a:r>
            <a:endParaRPr lang="en-US" sz="2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51049695"/>
              </p:ext>
            </p:extLst>
          </p:nvPr>
        </p:nvGraphicFramePr>
        <p:xfrm>
          <a:off x="642911" y="1366122"/>
          <a:ext cx="7529492" cy="4634647"/>
        </p:xfrm>
        <a:graphic>
          <a:graphicData uri="http://schemas.openxmlformats.org/drawingml/2006/table">
            <a:tbl>
              <a:tblPr firstRow="1" firstCol="1" bandRow="1">
                <a:tableStyleId>{8799B23B-EC83-4686-B30A-512413B5E67A}</a:tableStyleId>
              </a:tblPr>
              <a:tblGrid>
                <a:gridCol w="580681">
                  <a:extLst>
                    <a:ext uri="{9D8B030D-6E8A-4147-A177-3AD203B41FA5}">
                      <a16:colId xmlns:a16="http://schemas.microsoft.com/office/drawing/2014/main" xmlns="" val="20000"/>
                    </a:ext>
                  </a:extLst>
                </a:gridCol>
                <a:gridCol w="4451883">
                  <a:extLst>
                    <a:ext uri="{9D8B030D-6E8A-4147-A177-3AD203B41FA5}">
                      <a16:colId xmlns:a16="http://schemas.microsoft.com/office/drawing/2014/main" xmlns="" val="20001"/>
                    </a:ext>
                  </a:extLst>
                </a:gridCol>
                <a:gridCol w="1628139">
                  <a:extLst>
                    <a:ext uri="{9D8B030D-6E8A-4147-A177-3AD203B41FA5}">
                      <a16:colId xmlns:a16="http://schemas.microsoft.com/office/drawing/2014/main" xmlns="" val="20002"/>
                    </a:ext>
                  </a:extLst>
                </a:gridCol>
                <a:gridCol w="868789">
                  <a:extLst>
                    <a:ext uri="{9D8B030D-6E8A-4147-A177-3AD203B41FA5}">
                      <a16:colId xmlns:a16="http://schemas.microsoft.com/office/drawing/2014/main" xmlns="" val="20003"/>
                    </a:ext>
                  </a:extLst>
                </a:gridCol>
              </a:tblGrid>
              <a:tr h="780019">
                <a:tc>
                  <a:txBody>
                    <a:bodyPr/>
                    <a:lstStyle/>
                    <a:p>
                      <a:pPr marL="0" marR="0">
                        <a:spcBef>
                          <a:spcPts val="0"/>
                        </a:spcBef>
                        <a:spcAft>
                          <a:spcPts val="0"/>
                        </a:spcAft>
                      </a:pPr>
                      <a:r>
                        <a:rPr lang="en-US" sz="1200" dirty="0">
                          <a:effectLst/>
                        </a:rPr>
                        <a:t>Р. </a:t>
                      </a:r>
                      <a:r>
                        <a:rPr lang="en-US" sz="1200" dirty="0" err="1">
                          <a:effectLst/>
                        </a:rPr>
                        <a:t>бр</a:t>
                      </a:r>
                      <a:r>
                        <a:rPr lang="en-US" sz="1200" dirty="0">
                          <a:effectLst/>
                        </a:rPr>
                        <a:t>.</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400" dirty="0" err="1">
                          <a:effectLst/>
                        </a:rPr>
                        <a:t>Назив</a:t>
                      </a:r>
                      <a:r>
                        <a:rPr lang="en-US" sz="1400" dirty="0">
                          <a:effectLst/>
                        </a:rPr>
                        <a:t> </a:t>
                      </a:r>
                      <a:r>
                        <a:rPr lang="sr-Cyrl-RS" sz="1400" dirty="0">
                          <a:effectLst/>
                        </a:rPr>
                        <a:t>буџетског </a:t>
                      </a:r>
                      <a:r>
                        <a:rPr lang="en-US" sz="1400" dirty="0" err="1" smtClean="0">
                          <a:effectLst/>
                        </a:rPr>
                        <a:t>корисника</a:t>
                      </a:r>
                      <a:endParaRPr lang="sr-Cyrl-RS" sz="1400" dirty="0" smtClean="0">
                        <a:effectLst/>
                      </a:endParaRPr>
                    </a:p>
                    <a:p>
                      <a:pPr marL="0" marR="0" algn="ctr">
                        <a:spcBef>
                          <a:spcPts val="0"/>
                        </a:spcBef>
                        <a:spcAft>
                          <a:spcPts val="0"/>
                        </a:spcAft>
                      </a:pPr>
                      <a:r>
                        <a:rPr lang="sr-Cyrl-RS" sz="1200" dirty="0" smtClean="0">
                          <a:effectLst/>
                        </a:rPr>
                        <a:t> ( директни</a:t>
                      </a:r>
                      <a:r>
                        <a:rPr lang="sr-Cyrl-RS" sz="1200" baseline="0" dirty="0" smtClean="0">
                          <a:effectLst/>
                        </a:rPr>
                        <a:t>, индиректни и остали корисници)</a:t>
                      </a:r>
                      <a:endParaRPr lang="en-US" sz="1200" dirty="0">
                        <a:effectLst/>
                        <a:latin typeface="Times New Roman"/>
                        <a:ea typeface="Times New Roman"/>
                      </a:endParaRPr>
                    </a:p>
                  </a:txBody>
                  <a:tcPr marL="68580" marR="68580" marT="0" marB="0" anchor="ctr"/>
                </a:tc>
                <a:tc>
                  <a:txBody>
                    <a:bodyPr/>
                    <a:lstStyle/>
                    <a:p>
                      <a:pPr algn="ctr"/>
                      <a:r>
                        <a:rPr lang="sr-Cyrl-RS" sz="1200" dirty="0"/>
                        <a:t>Средства </a:t>
                      </a:r>
                      <a:r>
                        <a:rPr lang="sr-Cyrl-RS" sz="1200" dirty="0" smtClean="0"/>
                        <a:t>из</a:t>
                      </a:r>
                    </a:p>
                    <a:p>
                      <a:pPr algn="ctr"/>
                      <a:r>
                        <a:rPr lang="sr-Cyrl-RS" sz="1200" dirty="0" smtClean="0"/>
                        <a:t> </a:t>
                      </a:r>
                      <a:r>
                        <a:rPr lang="sr-Cyrl-RS" sz="1200" dirty="0"/>
                        <a:t>Одлуке о буџету за </a:t>
                      </a:r>
                      <a:r>
                        <a:rPr lang="sr-Cyrl-RS" sz="1200" dirty="0" smtClean="0"/>
                        <a:t>2021. </a:t>
                      </a:r>
                      <a:r>
                        <a:rPr lang="sr-Cyrl-RS" sz="1200" dirty="0"/>
                        <a:t>годину </a:t>
                      </a:r>
                      <a:endParaRPr lang="sr-Cyrl-RS" sz="1200" dirty="0" smtClean="0"/>
                    </a:p>
                    <a:p>
                      <a:pPr algn="ctr"/>
                      <a:r>
                        <a:rPr lang="sr-Cyrl-RS" sz="1200" dirty="0" smtClean="0"/>
                        <a:t> </a:t>
                      </a:r>
                      <a:r>
                        <a:rPr lang="sr-Cyrl-RS" sz="1200" dirty="0"/>
                        <a:t>(износ у динарима)</a:t>
                      </a:r>
                      <a:endParaRPr lang="en-US" sz="1200" dirty="0"/>
                    </a:p>
                  </a:txBody>
                  <a:tcPr marL="68580" marR="68580" marT="0" marB="0" anchor="ctr"/>
                </a:tc>
                <a:tc>
                  <a:txBody>
                    <a:bodyPr/>
                    <a:lstStyle/>
                    <a:p>
                      <a:pPr algn="ctr"/>
                      <a:r>
                        <a:rPr lang="sr-Cyrl-RS" sz="1200" dirty="0"/>
                        <a:t>%  буџета по кориснику</a:t>
                      </a:r>
                      <a:endParaRPr lang="en-US" sz="1200" dirty="0"/>
                    </a:p>
                  </a:txBody>
                  <a:tcPr marL="68580" marR="68580" marT="0" marB="0" anchor="ctr"/>
                </a:tc>
                <a:extLst>
                  <a:ext uri="{0D108BD9-81ED-4DB2-BD59-A6C34878D82A}">
                    <a16:rowId xmlns:a16="http://schemas.microsoft.com/office/drawing/2014/main" xmlns="" val="10000"/>
                  </a:ext>
                </a:extLst>
              </a:tr>
              <a:tr h="243756">
                <a:tc>
                  <a:txBody>
                    <a:bodyPr/>
                    <a:lstStyle/>
                    <a:p>
                      <a:pPr marL="0" marR="0" algn="ctr">
                        <a:spcBef>
                          <a:spcPts val="0"/>
                        </a:spcBef>
                        <a:spcAft>
                          <a:spcPts val="0"/>
                        </a:spcAft>
                      </a:pPr>
                      <a:r>
                        <a:rPr lang="en-US" sz="1000" dirty="0">
                          <a:effectLst/>
                        </a:rPr>
                        <a:t>1.</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Скупштина</a:t>
                      </a:r>
                      <a:r>
                        <a:rPr lang="en-US" sz="1500" dirty="0">
                          <a:effectLst/>
                        </a:rPr>
                        <a:t> </a:t>
                      </a:r>
                      <a:r>
                        <a:rPr lang="sr-Cyrl-RS" sz="1500" dirty="0">
                          <a:effectLst/>
                        </a:rPr>
                        <a:t>града</a:t>
                      </a:r>
                      <a:endParaRPr lang="en-US" sz="1500" dirty="0">
                        <a:solidFill>
                          <a:srgbClr val="FF0000"/>
                        </a:solidFill>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effectLst/>
                          <a:latin typeface="Times New Roman"/>
                          <a:ea typeface="Times New Roman"/>
                        </a:rPr>
                        <a:t>23.356.01</a:t>
                      </a:r>
                      <a:r>
                        <a:rPr lang="sr-Cyrl-RS" sz="1200" dirty="0" smtClean="0">
                          <a:effectLst/>
                          <a:latin typeface="Times New Roman"/>
                          <a:ea typeface="Times New Roman"/>
                        </a:rPr>
                        <a:t>0</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a:solidFill>
                            <a:srgbClr val="000000"/>
                          </a:solidFill>
                          <a:latin typeface="Calibri"/>
                        </a:rPr>
                        <a:t>1.05</a:t>
                      </a:r>
                    </a:p>
                  </a:txBody>
                  <a:tcPr marL="7620" marR="7620" marT="7620" marB="0" anchor="b"/>
                </a:tc>
                <a:extLst>
                  <a:ext uri="{0D108BD9-81ED-4DB2-BD59-A6C34878D82A}">
                    <a16:rowId xmlns:a16="http://schemas.microsoft.com/office/drawing/2014/main" xmlns="" val="10001"/>
                  </a:ext>
                </a:extLst>
              </a:tr>
              <a:tr h="243756">
                <a:tc>
                  <a:txBody>
                    <a:bodyPr/>
                    <a:lstStyle/>
                    <a:p>
                      <a:pPr marL="0" marR="0" algn="ctr">
                        <a:spcBef>
                          <a:spcPts val="0"/>
                        </a:spcBef>
                        <a:spcAft>
                          <a:spcPts val="0"/>
                        </a:spcAft>
                      </a:pPr>
                      <a:r>
                        <a:rPr lang="en-US" sz="1000" dirty="0">
                          <a:effectLst/>
                        </a:rPr>
                        <a:t>2.</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a:effectLst/>
                        </a:rPr>
                        <a:t>Градоначелник</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effectLst/>
                          <a:latin typeface="Times New Roman"/>
                          <a:ea typeface="Times New Roman"/>
                        </a:rPr>
                        <a:t>16.691</a:t>
                      </a:r>
                      <a:r>
                        <a:rPr lang="sr-Cyrl-RS" sz="1200" dirty="0" smtClean="0">
                          <a:effectLst/>
                          <a:latin typeface="Times New Roman"/>
                          <a:ea typeface="Times New Roman"/>
                        </a:rPr>
                        <a:t>.000</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a:solidFill>
                            <a:srgbClr val="000000"/>
                          </a:solidFill>
                          <a:latin typeface="Calibri"/>
                        </a:rPr>
                        <a:t>0.75</a:t>
                      </a:r>
                    </a:p>
                  </a:txBody>
                  <a:tcPr marL="7620" marR="7620" marT="7620" marB="0" anchor="b"/>
                </a:tc>
                <a:extLst>
                  <a:ext uri="{0D108BD9-81ED-4DB2-BD59-A6C34878D82A}">
                    <a16:rowId xmlns:a16="http://schemas.microsoft.com/office/drawing/2014/main" xmlns="" val="10002"/>
                  </a:ext>
                </a:extLst>
              </a:tr>
              <a:tr h="243756">
                <a:tc>
                  <a:txBody>
                    <a:bodyPr/>
                    <a:lstStyle/>
                    <a:p>
                      <a:pPr marL="0" marR="0" algn="ctr">
                        <a:spcBef>
                          <a:spcPts val="0"/>
                        </a:spcBef>
                        <a:spcAft>
                          <a:spcPts val="0"/>
                        </a:spcAft>
                      </a:pPr>
                      <a:r>
                        <a:rPr lang="en-US" sz="1000" dirty="0">
                          <a:effectLst/>
                        </a:rPr>
                        <a:t>3.</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a:effectLst/>
                        </a:rPr>
                        <a:t>Градско</a:t>
                      </a:r>
                      <a:r>
                        <a:rPr lang="en-US" sz="1500" dirty="0">
                          <a:effectLst/>
                        </a:rPr>
                        <a:t> </a:t>
                      </a:r>
                      <a:r>
                        <a:rPr lang="en-US" sz="1500" dirty="0" err="1">
                          <a:effectLst/>
                        </a:rPr>
                        <a:t>веће</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20.</a:t>
                      </a:r>
                      <a:r>
                        <a:rPr lang="sr-Latn-RS" sz="1200" dirty="0" smtClean="0">
                          <a:effectLst/>
                          <a:latin typeface="Times New Roman"/>
                          <a:ea typeface="Times New Roman"/>
                        </a:rPr>
                        <a:t>297</a:t>
                      </a:r>
                      <a:r>
                        <a:rPr lang="sr-Cyrl-RS" sz="1200" dirty="0" smtClean="0">
                          <a:effectLst/>
                          <a:latin typeface="Times New Roman"/>
                          <a:ea typeface="Times New Roman"/>
                        </a:rPr>
                        <a:t>.000</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a:solidFill>
                            <a:srgbClr val="000000"/>
                          </a:solidFill>
                          <a:latin typeface="Calibri"/>
                        </a:rPr>
                        <a:t>0.92</a:t>
                      </a:r>
                    </a:p>
                  </a:txBody>
                  <a:tcPr marL="7620" marR="7620" marT="7620" marB="0" anchor="b"/>
                </a:tc>
                <a:extLst>
                  <a:ext uri="{0D108BD9-81ED-4DB2-BD59-A6C34878D82A}">
                    <a16:rowId xmlns:a16="http://schemas.microsoft.com/office/drawing/2014/main" xmlns="" val="10003"/>
                  </a:ext>
                </a:extLst>
              </a:tr>
              <a:tr h="243756">
                <a:tc>
                  <a:txBody>
                    <a:bodyPr/>
                    <a:lstStyle/>
                    <a:p>
                      <a:pPr marL="0" marR="0" algn="ctr">
                        <a:spcBef>
                          <a:spcPts val="0"/>
                        </a:spcBef>
                        <a:spcAft>
                          <a:spcPts val="0"/>
                        </a:spcAft>
                      </a:pPr>
                      <a:r>
                        <a:rPr lang="en-US" sz="1000" dirty="0">
                          <a:effectLst/>
                        </a:rPr>
                        <a:t>4.</a:t>
                      </a:r>
                      <a:endParaRPr lang="en-US" sz="1200" dirty="0">
                        <a:effectLst/>
                        <a:latin typeface="Times New Roman"/>
                        <a:ea typeface="Times New Roman"/>
                      </a:endParaRPr>
                    </a:p>
                  </a:txBody>
                  <a:tcPr marL="68580" marR="68580" marT="0" marB="0"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r-Cyrl-RS" sz="1500" dirty="0" smtClean="0">
                          <a:effectLst/>
                        </a:rPr>
                        <a:t>Градско јавно правобранилаштво </a:t>
                      </a:r>
                      <a:endParaRPr lang="en-US" sz="1200" dirty="0">
                        <a:solidFill>
                          <a:srgbClr val="FF0000"/>
                        </a:solidFill>
                        <a:effectLst/>
                        <a:latin typeface="+mn-lt"/>
                        <a:ea typeface="Times New Roman"/>
                      </a:endParaRPr>
                    </a:p>
                  </a:txBody>
                  <a:tcPr marL="68580" marR="68580" marT="0" marB="0" anchor="b"/>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Cyrl-RS" sz="1200" dirty="0" smtClean="0">
                          <a:effectLst/>
                          <a:latin typeface="Times New Roman"/>
                          <a:ea typeface="Times New Roman"/>
                        </a:rPr>
                        <a:t>5.</a:t>
                      </a:r>
                      <a:r>
                        <a:rPr lang="sr-Latn-RS" sz="1200" dirty="0" smtClean="0">
                          <a:effectLst/>
                          <a:latin typeface="Times New Roman"/>
                          <a:ea typeface="Times New Roman"/>
                        </a:rPr>
                        <a:t>7</a:t>
                      </a:r>
                      <a:r>
                        <a:rPr lang="sr-Cyrl-RS" sz="1200" dirty="0" smtClean="0">
                          <a:effectLst/>
                          <a:latin typeface="Times New Roman"/>
                          <a:ea typeface="Times New Roman"/>
                        </a:rPr>
                        <a:t>88.000</a:t>
                      </a:r>
                      <a:endParaRPr lang="en-US" sz="1200" dirty="0" smtClean="0">
                        <a:effectLst/>
                        <a:latin typeface="Times New Roman"/>
                        <a:ea typeface="Times New Roman"/>
                      </a:endParaRPr>
                    </a:p>
                  </a:txBody>
                  <a:tcPr marL="68580" marR="68580" marT="0" marB="0" anchor="b"/>
                </a:tc>
                <a:tc>
                  <a:txBody>
                    <a:bodyPr/>
                    <a:lstStyle/>
                    <a:p>
                      <a:pPr algn="r" fontAlgn="b"/>
                      <a:r>
                        <a:rPr lang="en-US" sz="1100" b="0" i="0" u="none" strike="noStrike">
                          <a:solidFill>
                            <a:srgbClr val="000000"/>
                          </a:solidFill>
                          <a:latin typeface="Calibri"/>
                        </a:rPr>
                        <a:t>0.26</a:t>
                      </a:r>
                    </a:p>
                  </a:txBody>
                  <a:tcPr marL="7620" marR="7620" marT="7620" marB="0" anchor="b"/>
                </a:tc>
                <a:extLst>
                  <a:ext uri="{0D108BD9-81ED-4DB2-BD59-A6C34878D82A}">
                    <a16:rowId xmlns:a16="http://schemas.microsoft.com/office/drawing/2014/main" xmlns="" val="10004"/>
                  </a:ext>
                </a:extLst>
              </a:tr>
              <a:tr h="243756">
                <a:tc>
                  <a:txBody>
                    <a:bodyPr/>
                    <a:lstStyle/>
                    <a:p>
                      <a:pPr marL="0" marR="0" algn="ctr">
                        <a:spcBef>
                          <a:spcPts val="0"/>
                        </a:spcBef>
                        <a:spcAft>
                          <a:spcPts val="0"/>
                        </a:spcAft>
                      </a:pPr>
                      <a:r>
                        <a:rPr lang="en-US" sz="1000">
                          <a:effectLst/>
                        </a:rPr>
                        <a:t>5.</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smtClean="0">
                          <a:effectLst/>
                        </a:rPr>
                        <a:t>Градска управа</a:t>
                      </a:r>
                      <a:r>
                        <a:rPr lang="sr-Latn-RS" sz="1500" dirty="0" smtClean="0">
                          <a:effectLst/>
                        </a:rPr>
                        <a:t> </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solidFill>
                            <a:schemeClr val="tx1"/>
                          </a:solidFill>
                          <a:effectLst/>
                          <a:latin typeface="Times New Roman"/>
                          <a:ea typeface="Times New Roman"/>
                        </a:rPr>
                        <a:t>373.911.390</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en-US" sz="1100" b="0" i="0" u="none" strike="noStrike">
                          <a:solidFill>
                            <a:srgbClr val="000000"/>
                          </a:solidFill>
                          <a:latin typeface="Calibri"/>
                        </a:rPr>
                        <a:t>16.87</a:t>
                      </a:r>
                    </a:p>
                  </a:txBody>
                  <a:tcPr marL="7620" marR="7620" marT="7620" marB="0" anchor="b"/>
                </a:tc>
                <a:extLst>
                  <a:ext uri="{0D108BD9-81ED-4DB2-BD59-A6C34878D82A}">
                    <a16:rowId xmlns:a16="http://schemas.microsoft.com/office/drawing/2014/main" xmlns="" val="10005"/>
                  </a:ext>
                </a:extLst>
              </a:tr>
              <a:tr h="243756">
                <a:tc>
                  <a:txBody>
                    <a:bodyPr/>
                    <a:lstStyle/>
                    <a:p>
                      <a:pPr marL="0" marR="0" algn="ctr">
                        <a:spcBef>
                          <a:spcPts val="0"/>
                        </a:spcBef>
                        <a:spcAft>
                          <a:spcPts val="0"/>
                        </a:spcAft>
                      </a:pPr>
                      <a:r>
                        <a:rPr lang="sr-Cyrl-RS" sz="1000" dirty="0" smtClean="0">
                          <a:effectLst/>
                        </a:rPr>
                        <a:t>6.</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Месне</a:t>
                      </a:r>
                      <a:r>
                        <a:rPr lang="en-US" sz="1500" dirty="0">
                          <a:effectLst/>
                        </a:rPr>
                        <a:t> </a:t>
                      </a:r>
                      <a:r>
                        <a:rPr lang="en-US" sz="1500" dirty="0" err="1" smtClean="0">
                          <a:effectLst/>
                        </a:rPr>
                        <a:t>заједнице</a:t>
                      </a:r>
                      <a:r>
                        <a:rPr lang="sr-Cyrl-RS" sz="1500" dirty="0" smtClean="0">
                          <a:effectLst/>
                        </a:rPr>
                        <a:t> </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effectLst/>
                          <a:latin typeface="Times New Roman"/>
                          <a:ea typeface="Times New Roman"/>
                        </a:rPr>
                        <a:t>13</a:t>
                      </a:r>
                      <a:r>
                        <a:rPr lang="sr-Cyrl-RS" sz="1200" dirty="0" smtClean="0">
                          <a:effectLst/>
                          <a:latin typeface="Times New Roman"/>
                          <a:ea typeface="Times New Roman"/>
                        </a:rPr>
                        <a:t>.6</a:t>
                      </a:r>
                      <a:r>
                        <a:rPr lang="sr-Latn-RS" sz="1200" dirty="0" smtClean="0">
                          <a:effectLst/>
                          <a:latin typeface="Times New Roman"/>
                          <a:ea typeface="Times New Roman"/>
                        </a:rPr>
                        <a:t>33</a:t>
                      </a:r>
                      <a:r>
                        <a:rPr lang="sr-Cyrl-RS" sz="1200" dirty="0" smtClean="0">
                          <a:effectLst/>
                          <a:latin typeface="Times New Roman"/>
                          <a:ea typeface="Times New Roman"/>
                        </a:rPr>
                        <a:t>.</a:t>
                      </a:r>
                      <a:r>
                        <a:rPr lang="sr-Latn-RS" sz="1200" dirty="0" smtClean="0">
                          <a:effectLst/>
                          <a:latin typeface="Times New Roman"/>
                          <a:ea typeface="Times New Roman"/>
                        </a:rPr>
                        <a:t>513</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a:solidFill>
                            <a:srgbClr val="000000"/>
                          </a:solidFill>
                          <a:latin typeface="Calibri"/>
                        </a:rPr>
                        <a:t>0.62</a:t>
                      </a:r>
                    </a:p>
                  </a:txBody>
                  <a:tcPr marL="7620" marR="7620" marT="7620" marB="0" anchor="b"/>
                </a:tc>
                <a:extLst>
                  <a:ext uri="{0D108BD9-81ED-4DB2-BD59-A6C34878D82A}">
                    <a16:rowId xmlns:a16="http://schemas.microsoft.com/office/drawing/2014/main" xmlns="" val="10006"/>
                  </a:ext>
                </a:extLst>
              </a:tr>
              <a:tr h="243756">
                <a:tc>
                  <a:txBody>
                    <a:bodyPr/>
                    <a:lstStyle/>
                    <a:p>
                      <a:pPr marL="0" marR="0" algn="ctr">
                        <a:spcBef>
                          <a:spcPts val="0"/>
                        </a:spcBef>
                        <a:spcAft>
                          <a:spcPts val="0"/>
                        </a:spcAft>
                      </a:pPr>
                      <a:r>
                        <a:rPr lang="sr-Cyrl-RS" sz="1000" dirty="0" smtClean="0">
                          <a:effectLst/>
                        </a:rPr>
                        <a:t>7</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baseline="0" dirty="0" smtClean="0">
                          <a:effectLst/>
                        </a:rPr>
                        <a:t>Народно позориште “Стерија”</a:t>
                      </a: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4</a:t>
                      </a:r>
                      <a:r>
                        <a:rPr lang="sr-Latn-RS" sz="1200" dirty="0" smtClean="0">
                          <a:effectLst/>
                          <a:latin typeface="Times New Roman"/>
                          <a:ea typeface="Times New Roman"/>
                        </a:rPr>
                        <a:t>5</a:t>
                      </a:r>
                      <a:r>
                        <a:rPr lang="sr-Cyrl-RS" sz="1200" dirty="0" smtClean="0">
                          <a:effectLst/>
                          <a:latin typeface="Times New Roman"/>
                          <a:ea typeface="Times New Roman"/>
                        </a:rPr>
                        <a:t>.</a:t>
                      </a:r>
                      <a:r>
                        <a:rPr lang="sr-Latn-RS" sz="1200" dirty="0" smtClean="0">
                          <a:effectLst/>
                          <a:latin typeface="Times New Roman"/>
                          <a:ea typeface="Times New Roman"/>
                        </a:rPr>
                        <a:t>873</a:t>
                      </a:r>
                      <a:r>
                        <a:rPr lang="sr-Cyrl-RS" sz="1200" dirty="0" smtClean="0">
                          <a:effectLst/>
                          <a:latin typeface="Times New Roman"/>
                          <a:ea typeface="Times New Roman"/>
                        </a:rPr>
                        <a:t>.000</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a:solidFill>
                            <a:srgbClr val="000000"/>
                          </a:solidFill>
                          <a:latin typeface="Calibri"/>
                        </a:rPr>
                        <a:t>2.07</a:t>
                      </a:r>
                    </a:p>
                  </a:txBody>
                  <a:tcPr marL="7620" marR="7620" marT="7620" marB="0" anchor="b"/>
                </a:tc>
                <a:extLst>
                  <a:ext uri="{0D108BD9-81ED-4DB2-BD59-A6C34878D82A}">
                    <a16:rowId xmlns:a16="http://schemas.microsoft.com/office/drawing/2014/main" xmlns="" val="10009"/>
                  </a:ext>
                </a:extLst>
              </a:tr>
              <a:tr h="243756">
                <a:tc>
                  <a:txBody>
                    <a:bodyPr/>
                    <a:lstStyle/>
                    <a:p>
                      <a:pPr marL="0" marR="0" algn="ctr">
                        <a:spcBef>
                          <a:spcPts val="0"/>
                        </a:spcBef>
                        <a:spcAft>
                          <a:spcPts val="0"/>
                        </a:spcAft>
                      </a:pPr>
                      <a:r>
                        <a:rPr lang="sr-Cyrl-RS" sz="1000" dirty="0" smtClean="0">
                          <a:effectLst/>
                        </a:rPr>
                        <a:t>8</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smtClean="0">
                          <a:effectLst/>
                        </a:rPr>
                        <a:t>Градска б</a:t>
                      </a:r>
                      <a:r>
                        <a:rPr lang="en-US" sz="1500" dirty="0" err="1" smtClean="0">
                          <a:effectLst/>
                        </a:rPr>
                        <a:t>иблиотека</a:t>
                      </a:r>
                      <a:r>
                        <a:rPr lang="sr-Cyrl-RS" sz="1500" dirty="0" smtClean="0">
                          <a:effectLst/>
                        </a:rPr>
                        <a:t> </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effectLst/>
                          <a:latin typeface="Times New Roman"/>
                          <a:ea typeface="Times New Roman"/>
                        </a:rPr>
                        <a:t>17</a:t>
                      </a:r>
                      <a:r>
                        <a:rPr lang="sr-Cyrl-RS" sz="1200" dirty="0" smtClean="0">
                          <a:effectLst/>
                          <a:latin typeface="Times New Roman"/>
                          <a:ea typeface="Times New Roman"/>
                        </a:rPr>
                        <a:t>.</a:t>
                      </a:r>
                      <a:r>
                        <a:rPr lang="sr-Latn-RS" sz="1200" dirty="0" smtClean="0">
                          <a:effectLst/>
                          <a:latin typeface="Times New Roman"/>
                          <a:ea typeface="Times New Roman"/>
                        </a:rPr>
                        <a:t>945</a:t>
                      </a:r>
                      <a:r>
                        <a:rPr lang="sr-Cyrl-RS" sz="1200" dirty="0" smtClean="0">
                          <a:effectLst/>
                          <a:latin typeface="Times New Roman"/>
                          <a:ea typeface="Times New Roman"/>
                        </a:rPr>
                        <a:t>.000</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a:solidFill>
                            <a:srgbClr val="000000"/>
                          </a:solidFill>
                          <a:latin typeface="Calibri"/>
                        </a:rPr>
                        <a:t>0.81</a:t>
                      </a:r>
                    </a:p>
                  </a:txBody>
                  <a:tcPr marL="7620" marR="7620" marT="7620" marB="0" anchor="b"/>
                </a:tc>
                <a:extLst>
                  <a:ext uri="{0D108BD9-81ED-4DB2-BD59-A6C34878D82A}">
                    <a16:rowId xmlns:a16="http://schemas.microsoft.com/office/drawing/2014/main" xmlns="" val="10010"/>
                  </a:ext>
                </a:extLst>
              </a:tr>
              <a:tr h="243756">
                <a:tc>
                  <a:txBody>
                    <a:bodyPr/>
                    <a:lstStyle/>
                    <a:p>
                      <a:pPr marL="0" marR="0" algn="ctr">
                        <a:spcBef>
                          <a:spcPts val="0"/>
                        </a:spcBef>
                        <a:spcAft>
                          <a:spcPts val="0"/>
                        </a:spcAft>
                      </a:pPr>
                      <a:r>
                        <a:rPr lang="sr-Cyrl-RS" sz="1000" dirty="0" smtClean="0">
                          <a:effectLst/>
                        </a:rPr>
                        <a:t>9</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a:effectLst/>
                        </a:rPr>
                        <a:t>П</a:t>
                      </a:r>
                      <a:r>
                        <a:rPr lang="sr-Cyrl-RS" sz="1500" dirty="0">
                          <a:effectLst/>
                        </a:rPr>
                        <a:t>редшколска установа </a:t>
                      </a:r>
                      <a:r>
                        <a:rPr lang="sr-Cyrl-RS" sz="1500" dirty="0" smtClean="0">
                          <a:effectLst/>
                        </a:rPr>
                        <a:t>“Чаролија”</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a:t>
                      </a:r>
                      <a:r>
                        <a:rPr lang="sr-Latn-RS" sz="1200" dirty="0" smtClean="0">
                          <a:effectLst/>
                          <a:latin typeface="Times New Roman"/>
                          <a:ea typeface="Times New Roman"/>
                        </a:rPr>
                        <a:t>6</a:t>
                      </a:r>
                      <a:r>
                        <a:rPr lang="sr-Cyrl-RS" sz="1200" dirty="0" smtClean="0">
                          <a:effectLst/>
                          <a:latin typeface="Times New Roman"/>
                          <a:ea typeface="Times New Roman"/>
                        </a:rPr>
                        <a:t>8.</a:t>
                      </a:r>
                      <a:r>
                        <a:rPr lang="sr-Latn-RS" sz="1200" dirty="0" smtClean="0">
                          <a:effectLst/>
                          <a:latin typeface="Times New Roman"/>
                          <a:ea typeface="Times New Roman"/>
                        </a:rPr>
                        <a:t>070</a:t>
                      </a:r>
                      <a:r>
                        <a:rPr lang="sr-Cyrl-RS" sz="1200" dirty="0" smtClean="0">
                          <a:effectLst/>
                          <a:latin typeface="Times New Roman"/>
                          <a:ea typeface="Times New Roman"/>
                        </a:rPr>
                        <a:t>.</a:t>
                      </a:r>
                      <a:r>
                        <a:rPr lang="sr-Latn-RS" sz="1200" dirty="0" smtClean="0">
                          <a:effectLst/>
                          <a:latin typeface="Times New Roman"/>
                          <a:ea typeface="Times New Roman"/>
                        </a:rPr>
                        <a:t>00</a:t>
                      </a:r>
                      <a:r>
                        <a:rPr lang="sr-Cyrl-RS" sz="1200" dirty="0" smtClean="0">
                          <a:effectLst/>
                          <a:latin typeface="Times New Roman"/>
                          <a:ea typeface="Times New Roman"/>
                        </a:rPr>
                        <a:t>0</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a:solidFill>
                            <a:srgbClr val="000000"/>
                          </a:solidFill>
                          <a:latin typeface="Calibri"/>
                        </a:rPr>
                        <a:t>7.58</a:t>
                      </a:r>
                    </a:p>
                  </a:txBody>
                  <a:tcPr marL="7620" marR="7620" marT="7620" marB="0" anchor="b"/>
                </a:tc>
                <a:extLst>
                  <a:ext uri="{0D108BD9-81ED-4DB2-BD59-A6C34878D82A}">
                    <a16:rowId xmlns:a16="http://schemas.microsoft.com/office/drawing/2014/main" xmlns="" val="10012"/>
                  </a:ext>
                </a:extLst>
              </a:tr>
              <a:tr h="243756">
                <a:tc>
                  <a:txBody>
                    <a:bodyPr/>
                    <a:lstStyle/>
                    <a:p>
                      <a:pPr marL="0" marR="0" algn="ctr">
                        <a:spcBef>
                          <a:spcPts val="0"/>
                        </a:spcBef>
                        <a:spcAft>
                          <a:spcPts val="0"/>
                        </a:spcAft>
                      </a:pPr>
                      <a:r>
                        <a:rPr lang="en-US" sz="1000" dirty="0" smtClean="0">
                          <a:effectLst/>
                        </a:rPr>
                        <a:t>1</a:t>
                      </a:r>
                      <a:r>
                        <a:rPr lang="sr-Cyrl-RS" sz="1000" dirty="0" smtClean="0">
                          <a:effectLst/>
                        </a:rPr>
                        <a:t>0</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Туристичка</a:t>
                      </a:r>
                      <a:r>
                        <a:rPr lang="en-US" sz="1500" dirty="0">
                          <a:effectLst/>
                        </a:rPr>
                        <a:t> </a:t>
                      </a:r>
                      <a:r>
                        <a:rPr lang="en-US" sz="1500" dirty="0" err="1" smtClean="0">
                          <a:effectLst/>
                        </a:rPr>
                        <a:t>организација</a:t>
                      </a:r>
                      <a:r>
                        <a:rPr lang="sr-Cyrl-RS" sz="1500" dirty="0" smtClean="0">
                          <a:effectLst/>
                        </a:rPr>
                        <a:t> Вршац</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3</a:t>
                      </a:r>
                      <a:r>
                        <a:rPr lang="sr-Latn-RS" sz="1200" dirty="0" smtClean="0">
                          <a:effectLst/>
                          <a:latin typeface="Times New Roman"/>
                          <a:ea typeface="Times New Roman"/>
                        </a:rPr>
                        <a:t>7</a:t>
                      </a:r>
                      <a:r>
                        <a:rPr lang="sr-Cyrl-RS" sz="1200" dirty="0" smtClean="0">
                          <a:effectLst/>
                          <a:latin typeface="Times New Roman"/>
                          <a:ea typeface="Times New Roman"/>
                        </a:rPr>
                        <a:t>.</a:t>
                      </a:r>
                      <a:r>
                        <a:rPr lang="sr-Latn-RS" sz="1200" dirty="0" smtClean="0">
                          <a:effectLst/>
                          <a:latin typeface="Times New Roman"/>
                          <a:ea typeface="Times New Roman"/>
                        </a:rPr>
                        <a:t>938</a:t>
                      </a:r>
                      <a:r>
                        <a:rPr lang="sr-Cyrl-RS" sz="1200" dirty="0" smtClean="0">
                          <a:effectLst/>
                          <a:latin typeface="Times New Roman"/>
                          <a:ea typeface="Times New Roman"/>
                        </a:rPr>
                        <a:t>.</a:t>
                      </a:r>
                      <a:r>
                        <a:rPr lang="sr-Latn-RS" sz="1200" dirty="0" smtClean="0">
                          <a:effectLst/>
                          <a:latin typeface="Times New Roman"/>
                          <a:ea typeface="Times New Roman"/>
                        </a:rPr>
                        <a:t>8</a:t>
                      </a:r>
                      <a:r>
                        <a:rPr lang="sr-Cyrl-RS" sz="1200" dirty="0" smtClean="0">
                          <a:effectLst/>
                          <a:latin typeface="Times New Roman"/>
                          <a:ea typeface="Times New Roman"/>
                        </a:rPr>
                        <a:t>00</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a:solidFill>
                            <a:srgbClr val="000000"/>
                          </a:solidFill>
                          <a:latin typeface="Calibri"/>
                        </a:rPr>
                        <a:t>1.71</a:t>
                      </a:r>
                    </a:p>
                  </a:txBody>
                  <a:tcPr marL="7620" marR="7620" marT="7620" marB="0" anchor="b"/>
                </a:tc>
                <a:extLst>
                  <a:ext uri="{0D108BD9-81ED-4DB2-BD59-A6C34878D82A}">
                    <a16:rowId xmlns:a16="http://schemas.microsoft.com/office/drawing/2014/main" xmlns="" val="10014"/>
                  </a:ext>
                </a:extLst>
              </a:tr>
              <a:tr h="243756">
                <a:tc>
                  <a:txBody>
                    <a:bodyPr/>
                    <a:lstStyle/>
                    <a:p>
                      <a:pPr marL="0" marR="0" algn="ctr" defTabSz="914400" rtl="0" eaLnBrk="1" latinLnBrk="0" hangingPunct="1">
                        <a:spcBef>
                          <a:spcPts val="0"/>
                        </a:spcBef>
                        <a:spcAft>
                          <a:spcPts val="0"/>
                        </a:spcAft>
                      </a:pPr>
                      <a:r>
                        <a:rPr lang="en-US" sz="1000" b="1" kern="1200" dirty="0" smtClean="0">
                          <a:solidFill>
                            <a:schemeClr val="tx1"/>
                          </a:solidFill>
                          <a:effectLst/>
                          <a:latin typeface="+mn-lt"/>
                          <a:ea typeface="+mn-ea"/>
                          <a:cs typeface="+mn-cs"/>
                        </a:rPr>
                        <a:t>1</a:t>
                      </a:r>
                      <a:r>
                        <a:rPr lang="sr-Cyrl-RS" sz="1000" b="1" kern="1200" dirty="0" smtClean="0">
                          <a:solidFill>
                            <a:schemeClr val="tx1"/>
                          </a:solidFill>
                          <a:effectLst/>
                          <a:latin typeface="+mn-lt"/>
                          <a:ea typeface="+mn-ea"/>
                          <a:cs typeface="+mn-cs"/>
                        </a:rPr>
                        <a:t>1</a:t>
                      </a:r>
                      <a:r>
                        <a:rPr lang="en-US" sz="1000" b="1" kern="1200" dirty="0" smtClean="0">
                          <a:solidFill>
                            <a:schemeClr val="tx1"/>
                          </a:solidFill>
                          <a:effectLst/>
                          <a:latin typeface="+mn-lt"/>
                          <a:ea typeface="+mn-ea"/>
                          <a:cs typeface="+mn-cs"/>
                        </a:rPr>
                        <a:t>.</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Културни центар</a:t>
                      </a:r>
                      <a:endParaRPr lang="en-US" sz="1500" dirty="0">
                        <a:effectLst/>
                        <a:latin typeface="+mn-lt"/>
                        <a:ea typeface="Times New Roman"/>
                      </a:endParaRPr>
                    </a:p>
                  </a:txBody>
                  <a:tcPr marL="68580" marR="68580" marT="0" marB="0"/>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Cyrl-RS" sz="1200" dirty="0" smtClean="0">
                          <a:effectLst/>
                          <a:latin typeface="+mn-lt"/>
                          <a:ea typeface="Times New Roman"/>
                        </a:rPr>
                        <a:t>17.4</a:t>
                      </a:r>
                      <a:r>
                        <a:rPr lang="sr-Latn-RS" sz="1200" dirty="0" smtClean="0">
                          <a:effectLst/>
                          <a:latin typeface="+mn-lt"/>
                          <a:ea typeface="Times New Roman"/>
                        </a:rPr>
                        <a:t>03</a:t>
                      </a:r>
                      <a:r>
                        <a:rPr lang="sr-Cyrl-RS" sz="1200" dirty="0" smtClean="0">
                          <a:effectLst/>
                          <a:latin typeface="+mn-lt"/>
                          <a:ea typeface="Times New Roman"/>
                        </a:rPr>
                        <a:t>.000</a:t>
                      </a:r>
                      <a:endParaRPr lang="sr-Latn-RS" sz="1200" dirty="0" smtClean="0"/>
                    </a:p>
                  </a:txBody>
                  <a:tcPr marL="68580" marR="68580" marT="0" marB="0" anchor="b"/>
                </a:tc>
                <a:tc>
                  <a:txBody>
                    <a:bodyPr/>
                    <a:lstStyle/>
                    <a:p>
                      <a:pPr algn="r" fontAlgn="b"/>
                      <a:r>
                        <a:rPr lang="en-US" sz="1100" b="0" i="0" u="none" strike="noStrike">
                          <a:solidFill>
                            <a:srgbClr val="000000"/>
                          </a:solidFill>
                          <a:latin typeface="Calibri"/>
                        </a:rPr>
                        <a:t>0.79</a:t>
                      </a:r>
                    </a:p>
                  </a:txBody>
                  <a:tcPr marL="7620" marR="7620" marT="7620" marB="0" anchor="b"/>
                </a:tc>
                <a:extLst>
                  <a:ext uri="{0D108BD9-81ED-4DB2-BD59-A6C34878D82A}">
                    <a16:rowId xmlns:a16="http://schemas.microsoft.com/office/drawing/2014/main" xmlns="" val="10015"/>
                  </a:ext>
                </a:extLst>
              </a:tr>
              <a:tr h="243756">
                <a:tc>
                  <a:txBody>
                    <a:bodyPr/>
                    <a:lstStyle/>
                    <a:p>
                      <a:pPr marL="0" marR="0" algn="ctr" defTabSz="914400" rtl="0" eaLnBrk="1" latinLnBrk="0" hangingPunct="1">
                        <a:spcBef>
                          <a:spcPts val="0"/>
                        </a:spcBef>
                        <a:spcAft>
                          <a:spcPts val="0"/>
                        </a:spcAft>
                      </a:pPr>
                      <a:r>
                        <a:rPr lang="en-US" sz="1000" b="1" kern="1200" dirty="0" smtClean="0">
                          <a:solidFill>
                            <a:schemeClr val="tx1"/>
                          </a:solidFill>
                          <a:effectLst/>
                          <a:latin typeface="+mn-lt"/>
                          <a:ea typeface="+mn-ea"/>
                          <a:cs typeface="+mn-cs"/>
                        </a:rPr>
                        <a:t>1</a:t>
                      </a:r>
                      <a:r>
                        <a:rPr lang="sr-Cyrl-RS" sz="1000" b="1" kern="1200" dirty="0" smtClean="0">
                          <a:solidFill>
                            <a:schemeClr val="tx1"/>
                          </a:solidFill>
                          <a:effectLst/>
                          <a:latin typeface="+mn-lt"/>
                          <a:ea typeface="+mn-ea"/>
                          <a:cs typeface="+mn-cs"/>
                        </a:rPr>
                        <a:t>2.</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mn-ea"/>
                        </a:rPr>
                        <a:t>Дом</a:t>
                      </a:r>
                      <a:r>
                        <a:rPr lang="sr-Cyrl-RS" sz="1500" baseline="0" dirty="0" smtClean="0">
                          <a:effectLst/>
                          <a:latin typeface="+mn-lt"/>
                          <a:ea typeface="+mn-ea"/>
                        </a:rPr>
                        <a:t> омладине </a:t>
                      </a:r>
                      <a:endParaRPr lang="en-US" sz="1500" dirty="0">
                        <a:effectLst/>
                        <a:latin typeface="Times New Roman"/>
                        <a:ea typeface="Times New Roman"/>
                      </a:endParaRPr>
                    </a:p>
                  </a:txBody>
                  <a:tcPr marL="68580" marR="68580" marT="0" marB="0"/>
                </a:tc>
                <a:tc>
                  <a:txBody>
                    <a:bodyPr/>
                    <a:lstStyle/>
                    <a:p>
                      <a:pPr marL="0" marR="0" algn="r">
                        <a:spcBef>
                          <a:spcPts val="0"/>
                        </a:spcBef>
                        <a:spcAft>
                          <a:spcPts val="0"/>
                        </a:spcAft>
                      </a:pPr>
                      <a:r>
                        <a:rPr lang="sr-Cyrl-RS" sz="1200" dirty="0" smtClean="0">
                          <a:effectLst/>
                          <a:latin typeface="Times New Roman"/>
                          <a:ea typeface="Times New Roman"/>
                        </a:rPr>
                        <a:t>1</a:t>
                      </a:r>
                      <a:r>
                        <a:rPr lang="sr-Latn-RS" sz="1200" dirty="0" smtClean="0">
                          <a:effectLst/>
                          <a:latin typeface="Times New Roman"/>
                          <a:ea typeface="Times New Roman"/>
                        </a:rPr>
                        <a:t>1</a:t>
                      </a:r>
                      <a:r>
                        <a:rPr lang="sr-Cyrl-RS" sz="1200" dirty="0" smtClean="0">
                          <a:effectLst/>
                          <a:latin typeface="Times New Roman"/>
                          <a:ea typeface="Times New Roman"/>
                        </a:rPr>
                        <a:t>.</a:t>
                      </a:r>
                      <a:r>
                        <a:rPr lang="sr-Latn-RS" sz="1200" dirty="0" smtClean="0">
                          <a:effectLst/>
                          <a:latin typeface="Times New Roman"/>
                          <a:ea typeface="Times New Roman"/>
                        </a:rPr>
                        <a:t>8</a:t>
                      </a:r>
                      <a:r>
                        <a:rPr lang="sr-Cyrl-RS" sz="1200" dirty="0" smtClean="0">
                          <a:effectLst/>
                          <a:latin typeface="Times New Roman"/>
                          <a:ea typeface="Times New Roman"/>
                        </a:rPr>
                        <a:t>00.000</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a:solidFill>
                            <a:srgbClr val="000000"/>
                          </a:solidFill>
                          <a:latin typeface="Calibri"/>
                        </a:rPr>
                        <a:t>0.53</a:t>
                      </a:r>
                    </a:p>
                  </a:txBody>
                  <a:tcPr marL="7620" marR="7620" marT="7620" marB="0" anchor="b"/>
                </a:tc>
                <a:extLst>
                  <a:ext uri="{0D108BD9-81ED-4DB2-BD59-A6C34878D82A}">
                    <a16:rowId xmlns:a16="http://schemas.microsoft.com/office/drawing/2014/main" xmlns="" val="10016"/>
                  </a:ext>
                </a:extLst>
              </a:tr>
              <a:tr h="243756">
                <a:tc>
                  <a:txBody>
                    <a:bodyPr/>
                    <a:lstStyle/>
                    <a:p>
                      <a:pPr marL="0" marR="0" algn="ctr" defTabSz="914400" rtl="0" eaLnBrk="1" latinLnBrk="0" hangingPunct="1">
                        <a:spcBef>
                          <a:spcPts val="0"/>
                        </a:spcBef>
                        <a:spcAft>
                          <a:spcPts val="0"/>
                        </a:spcAft>
                      </a:pPr>
                      <a:r>
                        <a:rPr lang="en-US" sz="1000" b="1" kern="1200" dirty="0" smtClean="0">
                          <a:solidFill>
                            <a:schemeClr val="tx1"/>
                          </a:solidFill>
                          <a:effectLst/>
                          <a:latin typeface="+mn-lt"/>
                          <a:ea typeface="+mn-ea"/>
                          <a:cs typeface="+mn-cs"/>
                        </a:rPr>
                        <a:t>1</a:t>
                      </a:r>
                      <a:r>
                        <a:rPr lang="sr-Cyrl-RS" sz="1000" b="1" kern="1200" dirty="0" smtClean="0">
                          <a:solidFill>
                            <a:schemeClr val="tx1"/>
                          </a:solidFill>
                          <a:effectLst/>
                          <a:latin typeface="+mn-lt"/>
                          <a:ea typeface="+mn-ea"/>
                          <a:cs typeface="+mn-cs"/>
                        </a:rPr>
                        <a:t>3</a:t>
                      </a:r>
                      <a:r>
                        <a:rPr lang="en-US" sz="1000" b="1" kern="1200" dirty="0" smtClean="0">
                          <a:solidFill>
                            <a:schemeClr val="tx1"/>
                          </a:solidFill>
                          <a:effectLst/>
                          <a:latin typeface="+mn-lt"/>
                          <a:ea typeface="+mn-ea"/>
                          <a:cs typeface="+mn-cs"/>
                        </a:rPr>
                        <a:t>.</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Градски</a:t>
                      </a:r>
                      <a:r>
                        <a:rPr lang="sr-Cyrl-RS" sz="1500" baseline="0" dirty="0" smtClean="0">
                          <a:effectLst/>
                          <a:latin typeface="+mn-lt"/>
                          <a:ea typeface="Times New Roman"/>
                        </a:rPr>
                        <a:t> музеј</a:t>
                      </a:r>
                      <a:endParaRPr lang="en-US" sz="1500" dirty="0">
                        <a:effectLst/>
                        <a:latin typeface="+mn-lt"/>
                        <a:ea typeface="Times New Roman"/>
                      </a:endParaRPr>
                    </a:p>
                  </a:txBody>
                  <a:tcPr marL="68580" marR="68580" marT="0" marB="0"/>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Latn-RS" sz="1200" dirty="0" smtClean="0"/>
                        <a:t>36</a:t>
                      </a:r>
                      <a:r>
                        <a:rPr lang="sr-Cyrl-RS" sz="1200" dirty="0" smtClean="0"/>
                        <a:t>.</a:t>
                      </a:r>
                      <a:r>
                        <a:rPr lang="sr-Latn-RS" sz="1200" dirty="0" smtClean="0"/>
                        <a:t>670</a:t>
                      </a:r>
                      <a:r>
                        <a:rPr lang="sr-Cyrl-RS" sz="1200" dirty="0" smtClean="0"/>
                        <a:t>.000</a:t>
                      </a:r>
                      <a:endParaRPr lang="sr-Latn-RS" sz="1200" dirty="0" smtClean="0"/>
                    </a:p>
                  </a:txBody>
                  <a:tcPr marL="68580" marR="68580" marT="0" marB="0" anchor="b"/>
                </a:tc>
                <a:tc>
                  <a:txBody>
                    <a:bodyPr/>
                    <a:lstStyle/>
                    <a:p>
                      <a:pPr algn="r" fontAlgn="b"/>
                      <a:r>
                        <a:rPr lang="en-US" sz="1100" b="0" i="0" u="none" strike="noStrike">
                          <a:solidFill>
                            <a:srgbClr val="000000"/>
                          </a:solidFill>
                          <a:latin typeface="Calibri"/>
                        </a:rPr>
                        <a:t>1.65</a:t>
                      </a:r>
                    </a:p>
                  </a:txBody>
                  <a:tcPr marL="7620" marR="7620" marT="7620" marB="0" anchor="b"/>
                </a:tc>
                <a:extLst>
                  <a:ext uri="{0D108BD9-81ED-4DB2-BD59-A6C34878D82A}">
                    <a16:rowId xmlns:a16="http://schemas.microsoft.com/office/drawing/2014/main" xmlns="" val="10017"/>
                  </a:ext>
                </a:extLst>
              </a:tr>
              <a:tr h="225961">
                <a:tc>
                  <a:txBody>
                    <a:bodyPr/>
                    <a:lstStyle/>
                    <a:p>
                      <a:pPr marL="0" marR="0" algn="ctr" defTabSz="914400" rtl="0" eaLnBrk="1" latinLnBrk="0" hangingPunct="1">
                        <a:spcBef>
                          <a:spcPts val="0"/>
                        </a:spcBef>
                        <a:spcAft>
                          <a:spcPts val="0"/>
                        </a:spcAft>
                      </a:pPr>
                      <a:r>
                        <a:rPr lang="sr-Cyrl-RS" sz="1000" b="1" kern="1200" dirty="0" smtClean="0">
                          <a:solidFill>
                            <a:schemeClr val="tx1"/>
                          </a:solidFill>
                          <a:effectLst/>
                          <a:latin typeface="+mn-lt"/>
                          <a:ea typeface="+mn-ea"/>
                          <a:cs typeface="+mn-cs"/>
                        </a:rPr>
                        <a:t>1</a:t>
                      </a:r>
                      <a:r>
                        <a:rPr lang="sr-Latn-RS" sz="1000" b="1" kern="1200" dirty="0" smtClean="0">
                          <a:solidFill>
                            <a:schemeClr val="tx1"/>
                          </a:solidFill>
                          <a:effectLst/>
                          <a:latin typeface="+mn-lt"/>
                          <a:ea typeface="+mn-ea"/>
                          <a:cs typeface="+mn-cs"/>
                        </a:rPr>
                        <a:t>4</a:t>
                      </a:r>
                      <a:r>
                        <a:rPr lang="sr-Cyrl-RS" sz="1000" b="1" kern="1200" dirty="0" smtClean="0">
                          <a:solidFill>
                            <a:schemeClr val="tx1"/>
                          </a:solidFill>
                          <a:effectLst/>
                          <a:latin typeface="+mn-lt"/>
                          <a:ea typeface="+mn-ea"/>
                          <a:cs typeface="+mn-cs"/>
                        </a:rPr>
                        <a:t>.</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Основне школе</a:t>
                      </a:r>
                    </a:p>
                  </a:txBody>
                  <a:tcPr marL="68580" marR="68580" marT="0" marB="0"/>
                </a:tc>
                <a:tc>
                  <a:txBody>
                    <a:bodyPr/>
                    <a:lstStyle/>
                    <a:p>
                      <a:pPr algn="r"/>
                      <a:r>
                        <a:rPr lang="sr-Cyrl-RS" sz="1200" dirty="0" smtClean="0"/>
                        <a:t>1</a:t>
                      </a:r>
                      <a:r>
                        <a:rPr lang="sr-Latn-RS" sz="1200" dirty="0" smtClean="0"/>
                        <a:t>27</a:t>
                      </a:r>
                      <a:r>
                        <a:rPr lang="sr-Cyrl-RS" sz="1200" dirty="0" smtClean="0"/>
                        <a:t>.</a:t>
                      </a:r>
                      <a:r>
                        <a:rPr lang="sr-Latn-RS" sz="1200" dirty="0" smtClean="0"/>
                        <a:t>565</a:t>
                      </a:r>
                      <a:r>
                        <a:rPr lang="sr-Cyrl-RS" sz="1200" dirty="0" smtClean="0"/>
                        <a:t>.</a:t>
                      </a:r>
                      <a:r>
                        <a:rPr lang="sr-Latn-RS" sz="1200" dirty="0" smtClean="0"/>
                        <a:t>000</a:t>
                      </a:r>
                      <a:endParaRPr lang="sr-Latn-RS" sz="1200" dirty="0"/>
                    </a:p>
                  </a:txBody>
                  <a:tcPr marL="68580" marR="68580" marT="0" marB="0" anchor="b"/>
                </a:tc>
                <a:tc>
                  <a:txBody>
                    <a:bodyPr/>
                    <a:lstStyle/>
                    <a:p>
                      <a:pPr algn="r" fontAlgn="b"/>
                      <a:r>
                        <a:rPr lang="en-US" sz="1100" b="0" i="0" u="none" strike="noStrike">
                          <a:solidFill>
                            <a:srgbClr val="000000"/>
                          </a:solidFill>
                          <a:latin typeface="Calibri"/>
                        </a:rPr>
                        <a:t>5.75</a:t>
                      </a:r>
                    </a:p>
                  </a:txBody>
                  <a:tcPr marL="7620" marR="7620" marT="7620" marB="0" anchor="b"/>
                </a:tc>
                <a:extLst>
                  <a:ext uri="{0D108BD9-81ED-4DB2-BD59-A6C34878D82A}">
                    <a16:rowId xmlns:a16="http://schemas.microsoft.com/office/drawing/2014/main" xmlns="" val="10018"/>
                  </a:ext>
                </a:extLst>
              </a:tr>
              <a:tr h="225961">
                <a:tc>
                  <a:txBody>
                    <a:bodyPr/>
                    <a:lstStyle/>
                    <a:p>
                      <a:pPr marL="0" marR="0" algn="ctr" defTabSz="914400" rtl="0" eaLnBrk="1" latinLnBrk="0" hangingPunct="1">
                        <a:spcBef>
                          <a:spcPts val="0"/>
                        </a:spcBef>
                        <a:spcAft>
                          <a:spcPts val="0"/>
                        </a:spcAft>
                      </a:pPr>
                      <a:r>
                        <a:rPr lang="sr-Cyrl-RS" sz="1000" b="1" kern="1200" dirty="0" smtClean="0">
                          <a:solidFill>
                            <a:schemeClr val="tx1"/>
                          </a:solidFill>
                          <a:effectLst/>
                          <a:latin typeface="+mn-lt"/>
                          <a:ea typeface="+mn-ea"/>
                          <a:cs typeface="+mn-cs"/>
                        </a:rPr>
                        <a:t>1</a:t>
                      </a:r>
                      <a:r>
                        <a:rPr lang="sr-Latn-RS" sz="1000" b="1" kern="1200" dirty="0" smtClean="0">
                          <a:solidFill>
                            <a:schemeClr val="tx1"/>
                          </a:solidFill>
                          <a:effectLst/>
                          <a:latin typeface="+mn-lt"/>
                          <a:ea typeface="+mn-ea"/>
                          <a:cs typeface="+mn-cs"/>
                        </a:rPr>
                        <a:t>5.</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Средње школе</a:t>
                      </a:r>
                      <a:endParaRPr lang="en-US" sz="1500" dirty="0">
                        <a:effectLst/>
                        <a:latin typeface="+mn-lt"/>
                        <a:ea typeface="Times New Roman"/>
                      </a:endParaRPr>
                    </a:p>
                  </a:txBody>
                  <a:tcPr marL="68580" marR="68580" marT="0" marB="0"/>
                </a:tc>
                <a:tc>
                  <a:txBody>
                    <a:bodyPr/>
                    <a:lstStyle/>
                    <a:p>
                      <a:pPr marL="0" marR="0" algn="r">
                        <a:spcBef>
                          <a:spcPts val="0"/>
                        </a:spcBef>
                        <a:spcAft>
                          <a:spcPts val="0"/>
                        </a:spcAft>
                      </a:pPr>
                      <a:r>
                        <a:rPr lang="sr-Latn-RS" sz="1200" dirty="0" smtClean="0">
                          <a:effectLst/>
                          <a:latin typeface="Times New Roman"/>
                          <a:ea typeface="Times New Roman"/>
                        </a:rPr>
                        <a:t>47</a:t>
                      </a:r>
                      <a:r>
                        <a:rPr lang="sr-Cyrl-RS" sz="1200" dirty="0" smtClean="0">
                          <a:effectLst/>
                          <a:latin typeface="Times New Roman"/>
                          <a:ea typeface="Times New Roman"/>
                        </a:rPr>
                        <a:t>.</a:t>
                      </a:r>
                      <a:r>
                        <a:rPr lang="sr-Latn-RS" sz="1200" dirty="0" smtClean="0">
                          <a:effectLst/>
                          <a:latin typeface="Times New Roman"/>
                          <a:ea typeface="Times New Roman"/>
                        </a:rPr>
                        <a:t>840</a:t>
                      </a:r>
                      <a:r>
                        <a:rPr lang="sr-Cyrl-RS" sz="1200" dirty="0" smtClean="0">
                          <a:effectLst/>
                          <a:latin typeface="Times New Roman"/>
                          <a:ea typeface="Times New Roman"/>
                        </a:rPr>
                        <a:t>.000</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a:solidFill>
                            <a:srgbClr val="000000"/>
                          </a:solidFill>
                          <a:latin typeface="Calibri"/>
                        </a:rPr>
                        <a:t>2.16</a:t>
                      </a:r>
                    </a:p>
                  </a:txBody>
                  <a:tcPr marL="7620" marR="7620" marT="7620" marB="0" anchor="b"/>
                </a:tc>
                <a:extLst>
                  <a:ext uri="{0D108BD9-81ED-4DB2-BD59-A6C34878D82A}">
                    <a16:rowId xmlns:a16="http://schemas.microsoft.com/office/drawing/2014/main" xmlns="" val="10019"/>
                  </a:ext>
                </a:extLst>
              </a:tr>
              <a:tr h="189728">
                <a:tc>
                  <a:txBody>
                    <a:bodyPr/>
                    <a:lstStyle/>
                    <a:p>
                      <a:pPr marL="0" marR="0" algn="ctr" defTabSz="914400" rtl="0" eaLnBrk="1" latinLnBrk="0" hangingPunct="1">
                        <a:spcBef>
                          <a:spcPts val="0"/>
                        </a:spcBef>
                        <a:spcAft>
                          <a:spcPts val="0"/>
                        </a:spcAft>
                      </a:pPr>
                      <a:r>
                        <a:rPr lang="sr-Cyrl-RS" sz="1000" b="1" kern="1200" dirty="0" smtClean="0">
                          <a:solidFill>
                            <a:schemeClr val="tx1"/>
                          </a:solidFill>
                          <a:effectLst/>
                          <a:latin typeface="+mn-lt"/>
                          <a:ea typeface="+mn-ea"/>
                          <a:cs typeface="+mn-cs"/>
                        </a:rPr>
                        <a:t>1</a:t>
                      </a:r>
                      <a:r>
                        <a:rPr lang="sr-Latn-RS" sz="1000" b="1" kern="1200" dirty="0" smtClean="0">
                          <a:solidFill>
                            <a:schemeClr val="tx1"/>
                          </a:solidFill>
                          <a:effectLst/>
                          <a:latin typeface="+mn-lt"/>
                          <a:ea typeface="+mn-ea"/>
                          <a:cs typeface="+mn-cs"/>
                        </a:rPr>
                        <a:t>6.</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l">
                        <a:spcBef>
                          <a:spcPts val="0"/>
                        </a:spcBef>
                        <a:spcAft>
                          <a:spcPts val="0"/>
                        </a:spcAft>
                      </a:pPr>
                      <a:r>
                        <a:rPr lang="sr-Cyrl-RS" sz="1500" b="0" dirty="0" smtClean="0">
                          <a:effectLst/>
                          <a:latin typeface="Calibri" pitchFamily="34" charset="0"/>
                          <a:ea typeface="Times New Roman"/>
                        </a:rPr>
                        <a:t>Дом здравља</a:t>
                      </a:r>
                      <a:r>
                        <a:rPr lang="sr-Cyrl-RS" sz="1500" b="0" baseline="0" dirty="0" smtClean="0">
                          <a:effectLst/>
                          <a:latin typeface="Calibri" pitchFamily="34" charset="0"/>
                          <a:ea typeface="Times New Roman"/>
                        </a:rPr>
                        <a:t> и Апотека</a:t>
                      </a:r>
                      <a:endParaRPr lang="en-US" sz="1500" b="0" dirty="0">
                        <a:effectLst/>
                        <a:latin typeface="Calibri" pitchFamily="34" charset="0"/>
                        <a:ea typeface="Times New Roman"/>
                      </a:endParaRPr>
                    </a:p>
                  </a:txBody>
                  <a:tcPr marL="68580" marR="68580" marT="0" marB="0" anchor="b"/>
                </a:tc>
                <a:tc>
                  <a:txBody>
                    <a:bodyPr/>
                    <a:lstStyle/>
                    <a:p>
                      <a:pPr marL="0" marR="0" algn="r">
                        <a:spcBef>
                          <a:spcPts val="0"/>
                        </a:spcBef>
                        <a:spcAft>
                          <a:spcPts val="0"/>
                        </a:spcAft>
                      </a:pPr>
                      <a:r>
                        <a:rPr lang="sr-Latn-RS" sz="1200" dirty="0" smtClean="0">
                          <a:effectLst/>
                          <a:latin typeface="Times New Roman"/>
                          <a:ea typeface="Times New Roman"/>
                        </a:rPr>
                        <a:t>5.500.000</a:t>
                      </a:r>
                      <a:endParaRPr lang="en-US" sz="1200" dirty="0">
                        <a:effectLst/>
                        <a:latin typeface="Times New Roman"/>
                        <a:ea typeface="Times New Roman"/>
                      </a:endParaRPr>
                    </a:p>
                  </a:txBody>
                  <a:tcPr marL="68580" marR="68580" marT="0" marB="0" anchor="b"/>
                </a:tc>
                <a:tc>
                  <a:txBody>
                    <a:bodyPr/>
                    <a:lstStyle/>
                    <a:p>
                      <a:pPr algn="r" fontAlgn="b"/>
                      <a:r>
                        <a:rPr lang="en-US" sz="1100" b="0" i="0" u="none" strike="noStrike" dirty="0">
                          <a:solidFill>
                            <a:srgbClr val="000000"/>
                          </a:solidFill>
                          <a:latin typeface="Calibri"/>
                        </a:rPr>
                        <a:t>0.25</a:t>
                      </a:r>
                    </a:p>
                  </a:txBody>
                  <a:tcPr marL="7620" marR="7620" marT="7620" marB="0" anchor="b"/>
                </a:tc>
                <a:extLst>
                  <a:ext uri="{0D108BD9-81ED-4DB2-BD59-A6C34878D82A}">
                    <a16:rowId xmlns:a16="http://schemas.microsoft.com/office/drawing/2014/main" xmlns="" val="10020"/>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2847613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fld id="{B6F15528-21DE-4FAA-801E-634DDDAF4B2B}" type="slidenum">
              <a:rPr lang="en-US" smtClean="0"/>
              <a:pPr/>
              <a:t>2</a:t>
            </a:fld>
            <a:endParaRPr lang="en-US"/>
          </a:p>
        </p:txBody>
      </p:sp>
      <p:pic>
        <p:nvPicPr>
          <p:cNvPr id="1027" name="Picture 3" descr="C:\Users\ddakic\Desktop\20190109 mstupar\BezSlike-04.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3356992"/>
            <a:ext cx="3623581" cy="241572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ddakic\Desktop\20190109 mstupar\BezSlike-05.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48064" y="433254"/>
            <a:ext cx="3739344" cy="249289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ddakic\Desktop\20190109 mstupar\BezSlike-03.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9552" y="332656"/>
            <a:ext cx="4041138" cy="269409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ddakic\Desktop\20190109 mstupar\ovrscu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9512" y="3501008"/>
            <a:ext cx="4002130" cy="2926557"/>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06708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339571545"/>
              </p:ext>
            </p:extLst>
          </p:nvPr>
        </p:nvGraphicFramePr>
        <p:xfrm>
          <a:off x="785786" y="1142985"/>
          <a:ext cx="7632279" cy="5500726"/>
        </p:xfrm>
        <a:graphic>
          <a:graphicData uri="http://schemas.openxmlformats.org/drawingml/2006/table">
            <a:tbl>
              <a:tblPr firstRow="1" firstCol="1" bandRow="1">
                <a:tableStyleId>{E8B1032C-EA38-4F05-BA0D-38AFFFC7BED3}</a:tableStyleId>
              </a:tblPr>
              <a:tblGrid>
                <a:gridCol w="4228630">
                  <a:extLst>
                    <a:ext uri="{9D8B030D-6E8A-4147-A177-3AD203B41FA5}">
                      <a16:colId xmlns:a16="http://schemas.microsoft.com/office/drawing/2014/main" xmlns="" val="20000"/>
                    </a:ext>
                  </a:extLst>
                </a:gridCol>
                <a:gridCol w="1001303">
                  <a:extLst>
                    <a:ext uri="{9D8B030D-6E8A-4147-A177-3AD203B41FA5}">
                      <a16:colId xmlns:a16="http://schemas.microsoft.com/office/drawing/2014/main" xmlns="" val="20001"/>
                    </a:ext>
                  </a:extLst>
                </a:gridCol>
                <a:gridCol w="1201173">
                  <a:extLst>
                    <a:ext uri="{9D8B030D-6E8A-4147-A177-3AD203B41FA5}">
                      <a16:colId xmlns:a16="http://schemas.microsoft.com/office/drawing/2014/main" xmlns="" val="20002"/>
                    </a:ext>
                  </a:extLst>
                </a:gridCol>
                <a:gridCol w="1201173">
                  <a:extLst>
                    <a:ext uri="{9D8B030D-6E8A-4147-A177-3AD203B41FA5}">
                      <a16:colId xmlns:a16="http://schemas.microsoft.com/office/drawing/2014/main" xmlns="" val="20003"/>
                    </a:ext>
                  </a:extLst>
                </a:gridCol>
              </a:tblGrid>
              <a:tr h="466199">
                <a:tc rowSpan="2">
                  <a:txBody>
                    <a:bodyPr/>
                    <a:lstStyle/>
                    <a:p>
                      <a:pPr marL="0" marR="0" algn="ctr">
                        <a:spcBef>
                          <a:spcPts val="0"/>
                        </a:spcBef>
                        <a:spcAft>
                          <a:spcPts val="0"/>
                        </a:spcAft>
                      </a:pPr>
                      <a:r>
                        <a:rPr lang="sr-Cyrl-RS" sz="1600" dirty="0">
                          <a:effectLst/>
                        </a:rPr>
                        <a:t>Назив пројекта</a:t>
                      </a:r>
                      <a:endParaRPr lang="en-US" sz="1600" dirty="0">
                        <a:effectLst/>
                        <a:latin typeface="Calibri" panose="020F0502020204030204" pitchFamily="34" charset="0"/>
                        <a:ea typeface="Times New Roman"/>
                        <a:cs typeface="Calibri" panose="020F0502020204030204" pitchFamily="34" charset="0"/>
                      </a:endParaRPr>
                    </a:p>
                  </a:txBody>
                  <a:tcPr marL="68580" marR="68580" marT="0" marB="0" anchor="ctr"/>
                </a:tc>
                <a:tc gridSpan="3">
                  <a:txBody>
                    <a:bodyPr/>
                    <a:lstStyle/>
                    <a:p>
                      <a:pPr marL="0" marR="0" algn="ctr">
                        <a:spcBef>
                          <a:spcPts val="0"/>
                        </a:spcBef>
                        <a:spcAft>
                          <a:spcPts val="0"/>
                        </a:spcAft>
                      </a:pPr>
                      <a:r>
                        <a:rPr lang="en-US" sz="1600" dirty="0">
                          <a:effectLst/>
                        </a:rPr>
                        <a:t> </a:t>
                      </a:r>
                      <a:r>
                        <a:rPr lang="sr-Cyrl-RS" sz="1400" dirty="0">
                          <a:effectLst/>
                        </a:rPr>
                        <a:t>Планирана средства </a:t>
                      </a:r>
                      <a:endParaRPr lang="sr-Cyrl-RS" sz="1400" dirty="0" smtClean="0">
                        <a:effectLst/>
                      </a:endParaRPr>
                    </a:p>
                    <a:p>
                      <a:pPr marL="0" marR="0" algn="ctr">
                        <a:spcBef>
                          <a:spcPts val="0"/>
                        </a:spcBef>
                        <a:spcAft>
                          <a:spcPts val="0"/>
                        </a:spcAft>
                      </a:pPr>
                      <a:r>
                        <a:rPr lang="sr-Cyrl-RS" sz="1400" dirty="0" smtClean="0">
                          <a:effectLst/>
                        </a:rPr>
                        <a:t>(</a:t>
                      </a:r>
                      <a:r>
                        <a:rPr lang="sr-Cyrl-RS" sz="1400" dirty="0">
                          <a:effectLst/>
                        </a:rPr>
                        <a:t>и</a:t>
                      </a:r>
                      <a:r>
                        <a:rPr lang="en-US" sz="1400" dirty="0" err="1">
                          <a:effectLst/>
                        </a:rPr>
                        <a:t>знос</a:t>
                      </a:r>
                      <a:r>
                        <a:rPr lang="en-US" sz="1400" dirty="0">
                          <a:effectLst/>
                        </a:rPr>
                        <a:t> у </a:t>
                      </a:r>
                      <a:r>
                        <a:rPr lang="en-US" sz="1400" dirty="0" err="1">
                          <a:effectLst/>
                        </a:rPr>
                        <a:t>динарима</a:t>
                      </a:r>
                      <a:r>
                        <a:rPr lang="sr-Cyrl-RS" sz="1400" dirty="0">
                          <a:effectLst/>
                        </a:rPr>
                        <a:t>)</a:t>
                      </a:r>
                      <a:endParaRPr lang="en-US" sz="1400" dirty="0">
                        <a:effectLst/>
                        <a:latin typeface="Times New Roman"/>
                        <a:ea typeface="Times New Roman"/>
                      </a:endParaRPr>
                    </a:p>
                  </a:txBody>
                  <a:tcPr marL="68580" marR="68580"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294618">
                <a:tc vMerge="1">
                  <a:txBody>
                    <a:bodyPr/>
                    <a:lstStyle/>
                    <a:p>
                      <a:endParaRPr lang="en-US"/>
                    </a:p>
                  </a:txBody>
                  <a:tcPr/>
                </a:tc>
                <a:tc>
                  <a:txBody>
                    <a:bodyPr/>
                    <a:lstStyle/>
                    <a:p>
                      <a:pPr marL="0" marR="0" algn="ctr">
                        <a:spcBef>
                          <a:spcPts val="0"/>
                        </a:spcBef>
                        <a:spcAft>
                          <a:spcPts val="0"/>
                        </a:spcAft>
                      </a:pPr>
                      <a:r>
                        <a:rPr lang="en-US" sz="1500" dirty="0" smtClean="0">
                          <a:effectLst/>
                        </a:rPr>
                        <a:t>202</a:t>
                      </a:r>
                      <a:r>
                        <a:rPr lang="sr-Latn-RS" sz="1500" dirty="0" smtClean="0">
                          <a:effectLst/>
                        </a:rPr>
                        <a:t>1</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smtClean="0">
                          <a:effectLst/>
                        </a:rPr>
                        <a:t>202</a:t>
                      </a:r>
                      <a:r>
                        <a:rPr lang="sr-Latn-RS" sz="1500" dirty="0" smtClean="0">
                          <a:effectLst/>
                        </a:rPr>
                        <a:t>2</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smtClean="0">
                          <a:effectLst/>
                        </a:rPr>
                        <a:t>202</a:t>
                      </a:r>
                      <a:r>
                        <a:rPr lang="sr-Latn-RS" sz="1500" dirty="0" smtClean="0">
                          <a:effectLst/>
                        </a:rPr>
                        <a:t>3</a:t>
                      </a:r>
                      <a:endParaRPr lang="en-US" sz="1500" b="1" i="0" dirty="0">
                        <a:solidFill>
                          <a:schemeClr val="bg1"/>
                        </a:solidFill>
                        <a:effectLst/>
                        <a:latin typeface="Times New Roman"/>
                        <a:ea typeface="Times New Roman"/>
                      </a:endParaRPr>
                    </a:p>
                  </a:txBody>
                  <a:tcPr marL="68580" marR="68580" marT="0" marB="0" anchor="b"/>
                </a:tc>
                <a:extLst>
                  <a:ext uri="{0D108BD9-81ED-4DB2-BD59-A6C34878D82A}">
                    <a16:rowId xmlns:a16="http://schemas.microsoft.com/office/drawing/2014/main" xmlns="" val="10001"/>
                  </a:ext>
                </a:extLst>
              </a:tr>
              <a:tr h="334641">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1.Изградња и реконструкција </a:t>
                      </a:r>
                      <a:r>
                        <a:rPr lang="sr-Cyrl-RS" sz="1100" baseline="0" dirty="0" smtClean="0">
                          <a:effectLst/>
                          <a:latin typeface="Arial Narrow" pitchFamily="34" charset="0"/>
                          <a:ea typeface="Times New Roman"/>
                          <a:cs typeface="Rod" pitchFamily="49" charset="-79"/>
                        </a:rPr>
                        <a:t> улица,путева и других јавних површина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Latn-RS" sz="1100" dirty="0" smtClean="0">
                          <a:effectLst/>
                          <a:latin typeface="Times New Roman"/>
                          <a:ea typeface="Times New Roman"/>
                        </a:rPr>
                        <a:t>42</a:t>
                      </a:r>
                      <a:r>
                        <a:rPr lang="sr-Cyrl-RS" sz="1100" dirty="0" smtClean="0">
                          <a:effectLst/>
                          <a:latin typeface="Times New Roman"/>
                          <a:ea typeface="Times New Roman"/>
                        </a:rPr>
                        <a:t>.</a:t>
                      </a:r>
                      <a:r>
                        <a:rPr lang="sr-Latn-RS" sz="1100" dirty="0" smtClean="0">
                          <a:effectLst/>
                          <a:latin typeface="Times New Roman"/>
                          <a:ea typeface="Times New Roman"/>
                        </a:rPr>
                        <a:t>523</a:t>
                      </a:r>
                      <a:r>
                        <a:rPr lang="sr-Cyrl-RS" sz="1100" dirty="0" smtClean="0">
                          <a:effectLst/>
                          <a:latin typeface="Times New Roman"/>
                          <a:ea typeface="Times New Roman"/>
                        </a:rPr>
                        <a:t>.</a:t>
                      </a:r>
                      <a:r>
                        <a:rPr lang="sr-Latn-RS" sz="1100" dirty="0" smtClean="0">
                          <a:effectLst/>
                          <a:latin typeface="Times New Roman"/>
                          <a:ea typeface="Times New Roman"/>
                        </a:rPr>
                        <a:t>336</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extLst>
                  <a:ext uri="{0D108BD9-81ED-4DB2-BD59-A6C34878D82A}">
                    <a16:rowId xmlns:a16="http://schemas.microsoft.com/office/drawing/2014/main" xmlns="" val="10002"/>
                  </a:ext>
                </a:extLst>
              </a:tr>
              <a:tr h="334641">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2.Одржива</a:t>
                      </a:r>
                      <a:r>
                        <a:rPr lang="sr-Cyrl-RS" sz="1100" baseline="0" dirty="0" smtClean="0">
                          <a:effectLst/>
                          <a:latin typeface="Arial Narrow" pitchFamily="34" charset="0"/>
                          <a:ea typeface="Times New Roman"/>
                          <a:cs typeface="Rod" pitchFamily="49" charset="-79"/>
                        </a:rPr>
                        <a:t> заједничка мрежа за ванредне ситуације у Банату</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6.660.000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3"/>
                  </a:ext>
                </a:extLst>
              </a:tr>
              <a:tr h="403275">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3.Изградња канализације</a:t>
                      </a:r>
                      <a:r>
                        <a:rPr lang="sr-Cyrl-RS" sz="1100" baseline="0" dirty="0" smtClean="0">
                          <a:effectLst/>
                          <a:latin typeface="Arial Narrow" pitchFamily="34" charset="0"/>
                          <a:ea typeface="Times New Roman"/>
                          <a:cs typeface="Rod" pitchFamily="49" charset="-79"/>
                        </a:rPr>
                        <a:t> употребљених отпадних вода у насељеном месту Павлиш</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Latn-RS" sz="1100" dirty="0" smtClean="0">
                          <a:effectLst/>
                          <a:latin typeface="Times New Roman"/>
                          <a:ea typeface="Times New Roman"/>
                        </a:rPr>
                        <a:t>70</a:t>
                      </a:r>
                      <a:r>
                        <a:rPr lang="sr-Cyrl-RS" sz="1100" dirty="0" smtClean="0">
                          <a:effectLst/>
                          <a:latin typeface="Times New Roman"/>
                          <a:ea typeface="Times New Roman"/>
                        </a:rPr>
                        <a:t>.000.000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4"/>
                  </a:ext>
                </a:extLst>
              </a:tr>
              <a:tr h="201637">
                <a:tc>
                  <a:txBody>
                    <a:bodyPr/>
                    <a:lstStyle/>
                    <a:p>
                      <a:pPr marL="0" marR="0">
                        <a:spcBef>
                          <a:spcPts val="0"/>
                        </a:spcBef>
                        <a:spcAft>
                          <a:spcPts val="0"/>
                        </a:spcAft>
                      </a:pPr>
                      <a:r>
                        <a:rPr lang="sr-Cyrl-RS" sz="1100" b="1" dirty="0" smtClean="0">
                          <a:effectLst/>
                          <a:latin typeface="Arial Narrow" pitchFamily="34" charset="0"/>
                          <a:ea typeface="Times New Roman"/>
                          <a:cs typeface="Rod" pitchFamily="49" charset="-79"/>
                        </a:rPr>
                        <a:t>4.Социјално</a:t>
                      </a:r>
                      <a:r>
                        <a:rPr lang="sr-Cyrl-RS" sz="1100" b="1" baseline="0" dirty="0" smtClean="0">
                          <a:effectLst/>
                          <a:latin typeface="Arial Narrow" pitchFamily="34" charset="0"/>
                          <a:ea typeface="Times New Roman"/>
                          <a:cs typeface="Rod" pitchFamily="49" charset="-79"/>
                        </a:rPr>
                        <a:t> становање у Балати</a:t>
                      </a:r>
                      <a:endParaRPr lang="en-US" sz="1100" b="1"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6.000.000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5"/>
                  </a:ext>
                </a:extLst>
              </a:tr>
              <a:tr h="334641">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5.Изградња капеле у насељеном</a:t>
                      </a:r>
                      <a:r>
                        <a:rPr lang="sr-Cyrl-RS" sz="1100" baseline="0" dirty="0" smtClean="0">
                          <a:effectLst/>
                          <a:latin typeface="Arial Narrow" pitchFamily="34" charset="0"/>
                          <a:ea typeface="Times New Roman"/>
                          <a:cs typeface="Rod" pitchFamily="49" charset="-79"/>
                        </a:rPr>
                        <a:t> месту Ритишево</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3.500.000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6"/>
                  </a:ext>
                </a:extLst>
              </a:tr>
              <a:tr h="341880">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6.Инвестиције у насељеним местима</a:t>
                      </a:r>
                      <a:r>
                        <a:rPr lang="sr-Cyrl-RS" sz="1100" baseline="0" dirty="0" smtClean="0">
                          <a:effectLst/>
                          <a:latin typeface="Arial Narrow" pitchFamily="34" charset="0"/>
                          <a:ea typeface="Times New Roman"/>
                          <a:cs typeface="Rod" pitchFamily="49" charset="-79"/>
                        </a:rPr>
                        <a:t> из </a:t>
                      </a:r>
                      <a:r>
                        <a:rPr lang="sr-Cyrl-RS" sz="1100" dirty="0" smtClean="0">
                          <a:effectLst/>
                          <a:latin typeface="Arial Narrow" pitchFamily="34" charset="0"/>
                          <a:ea typeface="Times New Roman"/>
                          <a:cs typeface="Rod" pitchFamily="49" charset="-79"/>
                        </a:rPr>
                        <a:t>средства самодоприноса     (МЗ Шушара,МЗ Уљма,МЗ Павлиш,МЗ Избиште,МЗ Влајковац)</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7"/>
                  </a:ext>
                </a:extLst>
              </a:tr>
              <a:tr h="403275">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7.Изградња монтажне спортске сале у насељеном</a:t>
                      </a:r>
                      <a:r>
                        <a:rPr lang="sr-Cyrl-RS" sz="1100" baseline="0" dirty="0" smtClean="0">
                          <a:effectLst/>
                          <a:latin typeface="Arial Narrow" pitchFamily="34" charset="0"/>
                          <a:ea typeface="Times New Roman"/>
                          <a:cs typeface="Rod" pitchFamily="49" charset="-79"/>
                        </a:rPr>
                        <a:t> месту Гудурица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Latn-RS" sz="1100" dirty="0" smtClean="0">
                          <a:effectLst/>
                          <a:latin typeface="Times New Roman"/>
                          <a:ea typeface="Times New Roman"/>
                        </a:rPr>
                        <a:t>12</a:t>
                      </a:r>
                      <a:r>
                        <a:rPr lang="sr-Cyrl-RS" sz="1100" dirty="0" smtClean="0">
                          <a:effectLst/>
                          <a:latin typeface="Times New Roman"/>
                          <a:ea typeface="Times New Roman"/>
                        </a:rPr>
                        <a:t>.000.000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24.000.000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8"/>
                  </a:ext>
                </a:extLst>
              </a:tr>
              <a:tr h="341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Cyrl-RS" sz="1100" dirty="0" smtClean="0">
                          <a:effectLst/>
                          <a:latin typeface="Arial Narrow" pitchFamily="34" charset="0"/>
                          <a:ea typeface="Times New Roman"/>
                          <a:cs typeface="Rod" pitchFamily="49" charset="-79"/>
                        </a:rPr>
                        <a:t>8.Из.Изградња спортског терена у насељеном месту Парта</a:t>
                      </a:r>
                      <a:endParaRPr lang="en-US" sz="1100" dirty="0" smtClean="0">
                        <a:effectLst/>
                        <a:latin typeface="Arial Narrow" pitchFamily="34" charset="0"/>
                        <a:ea typeface="Times New Roman"/>
                        <a:cs typeface="Rod" pitchFamily="49" charset="-79"/>
                      </a:endParaRPr>
                    </a:p>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9"/>
                  </a:ext>
                </a:extLst>
              </a:tr>
              <a:tr h="341880">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9.Пројектно</a:t>
                      </a:r>
                      <a:r>
                        <a:rPr lang="sr-Cyrl-RS" sz="1100" baseline="0" dirty="0" smtClean="0">
                          <a:effectLst/>
                          <a:latin typeface="Arial Narrow" pitchFamily="34" charset="0"/>
                          <a:ea typeface="Times New Roman"/>
                          <a:cs typeface="Rod" pitchFamily="49" charset="-79"/>
                        </a:rPr>
                        <a:t> техничка документација опремања инфраструктуром дела Северне зоне у Вршцу</a:t>
                      </a: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16.200.000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0"/>
                  </a:ext>
                </a:extLst>
              </a:tr>
              <a:tr h="5128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Cyrl-RS" sz="1100" dirty="0" smtClean="0">
                          <a:effectLst/>
                          <a:latin typeface="Arial Narrow" pitchFamily="34" charset="0"/>
                          <a:ea typeface="Times New Roman"/>
                          <a:cs typeface="Rod" pitchFamily="49" charset="-79"/>
                        </a:rPr>
                        <a:t>10.Пројектно</a:t>
                      </a:r>
                      <a:r>
                        <a:rPr lang="sr-Cyrl-RS" sz="1100" baseline="0" dirty="0" smtClean="0">
                          <a:effectLst/>
                          <a:latin typeface="Arial Narrow" pitchFamily="34" charset="0"/>
                          <a:ea typeface="Times New Roman"/>
                          <a:cs typeface="Rod" pitchFamily="49" charset="-79"/>
                        </a:rPr>
                        <a:t> техничка за изградњу канализације употребљених отпадних вода насеља Уљма и Избиште</a:t>
                      </a:r>
                    </a:p>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1"/>
                  </a:ext>
                </a:extLst>
              </a:tr>
              <a:tr h="5128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Cyrl-RS" sz="1100" dirty="0" smtClean="0">
                          <a:effectLst/>
                          <a:latin typeface="Arial Narrow" pitchFamily="34" charset="0"/>
                          <a:ea typeface="Times New Roman"/>
                          <a:cs typeface="Rod" pitchFamily="49" charset="-79"/>
                        </a:rPr>
                        <a:t>11.Пројектно</a:t>
                      </a:r>
                      <a:r>
                        <a:rPr lang="sr-Cyrl-RS" sz="1100" baseline="0" dirty="0" smtClean="0">
                          <a:effectLst/>
                          <a:latin typeface="Arial Narrow" pitchFamily="34" charset="0"/>
                          <a:ea typeface="Times New Roman"/>
                          <a:cs typeface="Rod" pitchFamily="49" charset="-79"/>
                        </a:rPr>
                        <a:t> техничка за изградњу канализације употребљених отпадних вода насеља Гудурица и Велико Средиште</a:t>
                      </a:r>
                    </a:p>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2"/>
                  </a:ext>
                </a:extLst>
              </a:tr>
              <a:tr h="341880">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12.Техничка</a:t>
                      </a:r>
                      <a:r>
                        <a:rPr lang="sr-Cyrl-RS" sz="1100" baseline="0" dirty="0" smtClean="0">
                          <a:effectLst/>
                          <a:latin typeface="Arial Narrow" pitchFamily="34" charset="0"/>
                          <a:ea typeface="Times New Roman"/>
                          <a:cs typeface="Rod" pitchFamily="49" charset="-79"/>
                        </a:rPr>
                        <a:t> документација за реконструкцију водоводне мреже у Уљми и Избишту</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3"/>
                  </a:ext>
                </a:extLst>
              </a:tr>
              <a:tr h="334641">
                <a:tc>
                  <a:txBody>
                    <a:bodyPr/>
                    <a:lstStyle/>
                    <a:p>
                      <a:pPr marL="0" marR="0" algn="r">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b="1"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b="1"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4"/>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3" name="Title 2"/>
          <p:cNvSpPr>
            <a:spLocks noGrp="1"/>
          </p:cNvSpPr>
          <p:nvPr>
            <p:ph type="title"/>
          </p:nvPr>
        </p:nvSpPr>
        <p:spPr>
          <a:xfrm>
            <a:off x="457200" y="274638"/>
            <a:ext cx="8229600" cy="875082"/>
          </a:xfrm>
        </p:spPr>
        <p:txBody>
          <a:bodyPr>
            <a:noAutofit/>
          </a:bodyPr>
          <a:lstStyle/>
          <a:p>
            <a:r>
              <a:rPr lang="sr-Cyrl-RS" sz="3000" dirty="0"/>
              <a:t>Најважнији </a:t>
            </a:r>
            <a:r>
              <a:rPr lang="sr-Cyrl-RS" sz="3000" dirty="0" smtClean="0"/>
              <a:t> пројекти у 202</a:t>
            </a:r>
            <a:r>
              <a:rPr lang="sr-Latn-RS" sz="3000" dirty="0" smtClean="0"/>
              <a:t>1</a:t>
            </a:r>
            <a:r>
              <a:rPr lang="sr-Cyrl-RS" sz="3000" dirty="0" smtClean="0"/>
              <a:t>. години  </a:t>
            </a:r>
            <a:endParaRPr lang="en-US" sz="3000" dirty="0"/>
          </a:p>
        </p:txBody>
      </p:sp>
    </p:spTree>
    <p:extLst>
      <p:ext uri="{BB962C8B-B14F-4D97-AF65-F5344CB8AC3E}">
        <p14:creationId xmlns:p14="http://schemas.microsoft.com/office/powerpoint/2010/main" val="217427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9100EA0-F487-4F15-B0C7-5D5B1A493ED4}"/>
              </a:ext>
            </a:extLst>
          </p:cNvPr>
          <p:cNvSpPr>
            <a:spLocks noGrp="1"/>
          </p:cNvSpPr>
          <p:nvPr>
            <p:ph idx="1"/>
          </p:nvPr>
        </p:nvSpPr>
        <p:spPr>
          <a:xfrm>
            <a:off x="457200" y="548680"/>
            <a:ext cx="8229600" cy="5577483"/>
          </a:xfrm>
        </p:spPr>
        <p:txBody>
          <a:bodyPr>
            <a:normAutofit/>
          </a:bodyPr>
          <a:lstStyle/>
          <a:p>
            <a:pPr marL="0" indent="0">
              <a:buNone/>
            </a:pPr>
            <a:endParaRPr lang="sr-Cyrl-RS" dirty="0"/>
          </a:p>
          <a:p>
            <a:pPr marL="0" indent="0" algn="just">
              <a:buNone/>
            </a:pPr>
            <a:r>
              <a:rPr lang="sr-Cyrl-RS" dirty="0"/>
              <a:t>На крају желимо да Вам се захвалимо што сте издвојили време за читање ове презентације буџета. </a:t>
            </a:r>
          </a:p>
          <a:p>
            <a:pPr marL="0" indent="0" algn="just">
              <a:buNone/>
            </a:pPr>
            <a:r>
              <a:rPr lang="sr-Cyrl-RS" dirty="0" smtClean="0"/>
              <a:t>Уколико </a:t>
            </a:r>
            <a:r>
              <a:rPr lang="sr-Cyrl-RS" dirty="0"/>
              <a:t>сте заинтересовани да сагледате у целини Одлуку о буџету </a:t>
            </a:r>
            <a:r>
              <a:rPr lang="sr-Cyrl-RS" dirty="0" smtClean="0"/>
              <a:t>града Вршца</a:t>
            </a:r>
            <a:r>
              <a:rPr lang="sr-Cyrl-RS" dirty="0" smtClean="0">
                <a:solidFill>
                  <a:srgbClr val="FF0000"/>
                </a:solidFill>
              </a:rPr>
              <a:t> </a:t>
            </a:r>
            <a:r>
              <a:rPr lang="sr-Cyrl-RS" dirty="0"/>
              <a:t>за </a:t>
            </a:r>
            <a:r>
              <a:rPr lang="sr-Cyrl-RS" dirty="0" smtClean="0"/>
              <a:t>20</a:t>
            </a:r>
            <a:r>
              <a:rPr lang="en-US" dirty="0" smtClean="0"/>
              <a:t>20</a:t>
            </a:r>
            <a:r>
              <a:rPr lang="sr-Cyrl-RS" dirty="0" smtClean="0"/>
              <a:t>. </a:t>
            </a:r>
            <a:r>
              <a:rPr lang="sr-Cyrl-RS" dirty="0"/>
              <a:t>годину, исту можете преузети на следећем линку интернет странице </a:t>
            </a:r>
            <a:r>
              <a:rPr lang="sr-Cyrl-RS" dirty="0" smtClean="0"/>
              <a:t>Града Вршца: </a:t>
            </a:r>
            <a:r>
              <a:rPr lang="sr-Cyrl-RS" dirty="0" smtClean="0">
                <a:solidFill>
                  <a:srgbClr val="FF0000"/>
                </a:solidFill>
              </a:rPr>
              <a:t> </a:t>
            </a:r>
            <a:endParaRPr lang="sr-Latn-RS" dirty="0" smtClean="0">
              <a:solidFill>
                <a:srgbClr val="FF0000"/>
              </a:solidFill>
            </a:endParaRPr>
          </a:p>
          <a:p>
            <a:pPr marL="0" indent="0" algn="just">
              <a:buNone/>
            </a:pPr>
            <a:endParaRPr lang="sr-Latn-RS" sz="1200">
              <a:solidFill>
                <a:srgbClr val="FF0000"/>
              </a:solidFill>
              <a:hlinkClick r:id="rId3"/>
            </a:endParaRPr>
          </a:p>
          <a:p>
            <a:pPr marL="0" indent="0" algn="just">
              <a:buNone/>
            </a:pPr>
            <a:r>
              <a:rPr lang="sr-Latn-RS" sz="2400" dirty="0" smtClean="0">
                <a:solidFill>
                  <a:srgbClr val="FF0000"/>
                </a:solidFill>
                <a:hlinkClick r:id="rId3"/>
              </a:rPr>
              <a:t>http</a:t>
            </a:r>
            <a:r>
              <a:rPr lang="sr-Latn-RS" sz="2400" dirty="0">
                <a:solidFill>
                  <a:srgbClr val="FF0000"/>
                </a:solidFill>
                <a:hlinkClick r:id="rId3"/>
              </a:rPr>
              <a:t>://www.vrsac.com/docs/sluzbeni_list/2020/sluzbeni%20list%20grada%20br%2016b.pdf</a:t>
            </a:r>
            <a:r>
              <a:rPr lang="sr-Cyrl-RS" sz="2400" dirty="0" smtClean="0">
                <a:solidFill>
                  <a:srgbClr val="FF0000"/>
                </a:solidFill>
                <a:hlinkClick r:id="rId3"/>
              </a:rPr>
              <a:t>   </a:t>
            </a:r>
            <a:endParaRPr lang="sr-Latn-RS" sz="2400" dirty="0" smtClean="0">
              <a:solidFill>
                <a:srgbClr val="FF0000"/>
              </a:solidFill>
            </a:endParaRPr>
          </a:p>
          <a:p>
            <a:pPr marL="0" indent="0" algn="just">
              <a:buNone/>
            </a:pPr>
            <a:endParaRPr lang="en-US" dirty="0">
              <a:solidFill>
                <a:srgbClr val="FF0000"/>
              </a:solidFill>
            </a:endParaRPr>
          </a:p>
          <a:p>
            <a:endParaRPr lang="en-US" dirty="0"/>
          </a:p>
        </p:txBody>
      </p:sp>
      <p:sp>
        <p:nvSpPr>
          <p:cNvPr id="4" name="Slide Number Placeholder 3">
            <a:extLst>
              <a:ext uri="{FF2B5EF4-FFF2-40B4-BE49-F238E27FC236}">
                <a16:creationId xmlns:a16="http://schemas.microsoft.com/office/drawing/2014/main" xmlns="" id="{98AE72C1-4469-43B7-B387-2085293C7666}"/>
              </a:ext>
            </a:extLst>
          </p:cNvPr>
          <p:cNvSpPr>
            <a:spLocks noGrp="1"/>
          </p:cNvSpPr>
          <p:nvPr>
            <p:ph type="sldNum" sz="quarter" idx="12"/>
          </p:nvPr>
        </p:nvSpPr>
        <p:spPr/>
        <p:txBody>
          <a:bodyPr/>
          <a:lstStyle/>
          <a:p>
            <a:fld id="{75FB0A07-249F-4345-993B-6AB4700608B8}" type="slidenum">
              <a:rPr lang="en-US" smtClean="0"/>
              <a:pPr/>
              <a:t>21</a:t>
            </a:fld>
            <a:endParaRPr lang="en-US"/>
          </a:p>
        </p:txBody>
      </p:sp>
    </p:spTree>
    <p:extLst>
      <p:ext uri="{BB962C8B-B14F-4D97-AF65-F5344CB8AC3E}">
        <p14:creationId xmlns:p14="http://schemas.microsoft.com/office/powerpoint/2010/main" val="1312768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838200"/>
            <a:ext cx="2667000" cy="646331"/>
          </a:xfrm>
          <a:prstGeom prst="rect">
            <a:avLst/>
          </a:prstGeom>
          <a:noFill/>
        </p:spPr>
        <p:txBody>
          <a:bodyPr wrap="square" rtlCol="0">
            <a:spAutoFit/>
          </a:bodyPr>
          <a:lstStyle/>
          <a:p>
            <a:r>
              <a:rPr lang="sr-Cyrl-RS" sz="3600" b="1" dirty="0">
                <a:solidFill>
                  <a:schemeClr val="accent1">
                    <a:lumMod val="60000"/>
                    <a:lumOff val="40000"/>
                  </a:schemeClr>
                </a:solidFill>
              </a:rPr>
              <a:t>САДРЖАЈ</a:t>
            </a:r>
            <a:endParaRPr lang="en-US" sz="3600" b="1" dirty="0">
              <a:solidFill>
                <a:schemeClr val="accent1">
                  <a:lumMod val="60000"/>
                  <a:lumOff val="40000"/>
                </a:schemeClr>
              </a:solidFill>
            </a:endParaRPr>
          </a:p>
        </p:txBody>
      </p:sp>
      <p:sp>
        <p:nvSpPr>
          <p:cNvPr id="9" name="TextBox 8"/>
          <p:cNvSpPr txBox="1"/>
          <p:nvPr/>
        </p:nvSpPr>
        <p:spPr>
          <a:xfrm>
            <a:off x="1066800" y="1484531"/>
            <a:ext cx="7537648" cy="4524315"/>
          </a:xfrm>
          <a:prstGeom prst="rect">
            <a:avLst/>
          </a:prstGeom>
          <a:noFill/>
        </p:spPr>
        <p:txBody>
          <a:bodyPr wrap="square" rtlCol="0">
            <a:spAutoFit/>
          </a:bodyPr>
          <a:lstStyle/>
          <a:p>
            <a:pPr marL="342900" indent="-342900">
              <a:buFont typeface="+mj-lt"/>
              <a:buAutoNum type="arabicPeriod"/>
            </a:pPr>
            <a:r>
              <a:rPr lang="sr-Cyrl-RS" dirty="0"/>
              <a:t>Увод</a:t>
            </a:r>
          </a:p>
          <a:p>
            <a:pPr marL="342900" indent="-342900">
              <a:buFont typeface="+mj-lt"/>
              <a:buAutoNum type="arabicPeriod"/>
            </a:pPr>
            <a:r>
              <a:rPr lang="sr-Cyrl-RS" dirty="0"/>
              <a:t>Ко се финансира из буџета?</a:t>
            </a:r>
          </a:p>
          <a:p>
            <a:pPr marL="342900" indent="-342900">
              <a:buFont typeface="+mj-lt"/>
              <a:buAutoNum type="arabicPeriod"/>
            </a:pPr>
            <a:r>
              <a:rPr lang="sr-Cyrl-RS" dirty="0"/>
              <a:t>Како настаје буџет града</a:t>
            </a:r>
            <a:r>
              <a:rPr lang="en-US" dirty="0"/>
              <a:t>?</a:t>
            </a:r>
            <a:endParaRPr lang="sr-Cyrl-RS" dirty="0"/>
          </a:p>
          <a:p>
            <a:pPr marL="742950" lvl="1" indent="-285750">
              <a:buFont typeface="Arial" pitchFamily="34" charset="0"/>
              <a:buChar char="•"/>
            </a:pPr>
            <a:r>
              <a:rPr lang="sr-Cyrl-RS" dirty="0"/>
              <a:t>Појам буџета</a:t>
            </a:r>
          </a:p>
          <a:p>
            <a:pPr marL="800100" lvl="1" indent="-342900">
              <a:buFont typeface="Arial" pitchFamily="34" charset="0"/>
              <a:buChar char="•"/>
            </a:pPr>
            <a:r>
              <a:rPr lang="sr-Cyrl-RS" dirty="0"/>
              <a:t>Ко учествује у изради буџета</a:t>
            </a:r>
            <a:r>
              <a:rPr lang="en-US" dirty="0"/>
              <a:t>?</a:t>
            </a:r>
            <a:endParaRPr lang="sr-Cyrl-RS" dirty="0"/>
          </a:p>
          <a:p>
            <a:pPr marL="800100" lvl="1" indent="-342900">
              <a:buFont typeface="Arial" pitchFamily="34" charset="0"/>
              <a:buChar char="•"/>
            </a:pPr>
            <a:r>
              <a:rPr lang="sr-Cyrl-RS" dirty="0"/>
              <a:t>На основу чега се доноси буџет</a:t>
            </a:r>
            <a:r>
              <a:rPr lang="en-US" dirty="0"/>
              <a:t>?</a:t>
            </a:r>
            <a:endParaRPr lang="sr-Cyrl-RS" dirty="0"/>
          </a:p>
          <a:p>
            <a:pPr marL="342900" indent="-342900">
              <a:buFont typeface="+mj-lt"/>
              <a:buAutoNum type="arabicPeriod"/>
            </a:pPr>
            <a:r>
              <a:rPr lang="sr-Cyrl-RS" dirty="0"/>
              <a:t>Како се пуни градска каса?</a:t>
            </a:r>
          </a:p>
          <a:p>
            <a:pPr marL="742950" lvl="1" indent="-285750">
              <a:buFont typeface="Arial" panose="020B0604020202020204" pitchFamily="34" charset="0"/>
              <a:buChar char="•"/>
            </a:pPr>
            <a:r>
              <a:rPr lang="sr-Cyrl-RS" dirty="0"/>
              <a:t>Шта су приходи и примања буџета?</a:t>
            </a:r>
          </a:p>
          <a:p>
            <a:pPr marL="742950" lvl="1" indent="-285750">
              <a:buFont typeface="Arial" panose="020B0604020202020204" pitchFamily="34" charset="0"/>
              <a:buChar char="•"/>
            </a:pPr>
            <a:r>
              <a:rPr lang="sr-Cyrl-RS" dirty="0"/>
              <a:t>Структура прихода и примања</a:t>
            </a:r>
            <a:endParaRPr lang="en-US" dirty="0"/>
          </a:p>
          <a:p>
            <a:pPr marL="342900" indent="-342900">
              <a:buFont typeface="+mj-lt"/>
              <a:buAutoNum type="arabicPeriod"/>
            </a:pPr>
            <a:r>
              <a:rPr lang="sr-Cyrl-RS" dirty="0" smtClean="0"/>
              <a:t>На </a:t>
            </a:r>
            <a:r>
              <a:rPr lang="sr-Cyrl-RS" dirty="0"/>
              <a:t>шта се троше јавна средства</a:t>
            </a:r>
            <a:r>
              <a:rPr lang="en-US" dirty="0"/>
              <a:t>?</a:t>
            </a:r>
            <a:endParaRPr lang="sr-Cyrl-RS" dirty="0"/>
          </a:p>
          <a:p>
            <a:pPr marL="742950" lvl="1" indent="-285750">
              <a:buFont typeface="Arial" panose="020B0604020202020204" pitchFamily="34" charset="0"/>
              <a:buChar char="•"/>
            </a:pPr>
            <a:r>
              <a:rPr lang="ru-RU" dirty="0"/>
              <a:t>Шта су расходи и издаци буџета?</a:t>
            </a:r>
            <a:endParaRPr lang="sr-Cyrl-RS" dirty="0"/>
          </a:p>
          <a:p>
            <a:pPr marL="742950" lvl="1" indent="-285750">
              <a:buFont typeface="Arial" panose="020B0604020202020204" pitchFamily="34" charset="0"/>
              <a:buChar char="•"/>
            </a:pPr>
            <a:r>
              <a:rPr lang="sr-Cyrl-RS" dirty="0"/>
              <a:t>Структура расхода и издатака</a:t>
            </a:r>
          </a:p>
          <a:p>
            <a:pPr marL="742950" lvl="1" indent="-285750">
              <a:buFont typeface="Arial" panose="020B0604020202020204" pitchFamily="34" charset="0"/>
              <a:buChar char="•"/>
            </a:pPr>
            <a:r>
              <a:rPr lang="sr-Cyrl-RS" dirty="0" smtClean="0"/>
              <a:t>Расходи </a:t>
            </a:r>
            <a:r>
              <a:rPr lang="sr-Cyrl-RS" dirty="0"/>
              <a:t>буџета по програмима</a:t>
            </a:r>
          </a:p>
          <a:p>
            <a:pPr marL="742950" lvl="1" indent="-285750">
              <a:buFont typeface="Arial" panose="020B0604020202020204" pitchFamily="34" charset="0"/>
              <a:buChar char="•"/>
            </a:pPr>
            <a:r>
              <a:rPr lang="sr-Cyrl-RS" dirty="0"/>
              <a:t>Расходи буџета расподељени по буџетским корисницима</a:t>
            </a:r>
          </a:p>
          <a:p>
            <a:pPr marL="742950" lvl="1" indent="-285750">
              <a:buFont typeface="Arial" panose="020B0604020202020204" pitchFamily="34" charset="0"/>
              <a:buChar char="•"/>
            </a:pPr>
            <a:r>
              <a:rPr lang="sr-Cyrl-RS" dirty="0"/>
              <a:t>Најважнији капитални пројекти</a:t>
            </a:r>
          </a:p>
          <a:p>
            <a:pPr marL="742950" lvl="1" indent="-285750">
              <a:buFont typeface="Arial" panose="020B0604020202020204" pitchFamily="34" charset="0"/>
              <a:buChar char="•"/>
            </a:pPr>
            <a:r>
              <a:rPr lang="sr-Cyrl-RS" dirty="0"/>
              <a:t>Најважнији пројекти</a:t>
            </a:r>
            <a:r>
              <a:rPr lang="sr-Latn-RS" dirty="0"/>
              <a:t> </a:t>
            </a:r>
            <a:r>
              <a:rPr lang="sr-Cyrl-RS" dirty="0"/>
              <a:t>од интереса за локалну заједницу</a:t>
            </a:r>
          </a:p>
        </p:txBody>
      </p:sp>
      <p:sp>
        <p:nvSpPr>
          <p:cNvPr id="11" name="Slide Number Placeholder 10"/>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3137890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
        <p:nvSpPr>
          <p:cNvPr id="3" name="TextBox 2"/>
          <p:cNvSpPr txBox="1"/>
          <p:nvPr/>
        </p:nvSpPr>
        <p:spPr>
          <a:xfrm>
            <a:off x="381000" y="352603"/>
            <a:ext cx="8382000" cy="6186309"/>
          </a:xfrm>
          <a:prstGeom prst="rect">
            <a:avLst/>
          </a:prstGeom>
          <a:noFill/>
        </p:spPr>
        <p:txBody>
          <a:bodyPr wrap="square" rtlCol="0">
            <a:spAutoFit/>
          </a:bodyPr>
          <a:lstStyle/>
          <a:p>
            <a:r>
              <a:rPr lang="sr-Cyrl-RS" dirty="0"/>
              <a:t>	</a:t>
            </a:r>
            <a:r>
              <a:rPr lang="sr-Cyrl-RS" b="1" dirty="0"/>
              <a:t>Драги суграђани и </a:t>
            </a:r>
            <a:r>
              <a:rPr lang="sr-Cyrl-RS" b="1" dirty="0" err="1"/>
              <a:t>суграђанке</a:t>
            </a:r>
            <a:r>
              <a:rPr lang="sr-Cyrl-RS" b="1" dirty="0"/>
              <a:t>,</a:t>
            </a:r>
          </a:p>
          <a:p>
            <a:endParaRPr lang="en-US" dirty="0"/>
          </a:p>
          <a:p>
            <a:pPr algn="just"/>
            <a:r>
              <a:rPr lang="sr-Cyrl-RS" dirty="0"/>
              <a:t>	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a:t>
            </a:r>
          </a:p>
          <a:p>
            <a:endParaRPr lang="en-US" dirty="0"/>
          </a:p>
          <a:p>
            <a:pPr algn="just"/>
            <a:r>
              <a:rPr lang="sr-Cyrl-RS" dirty="0"/>
              <a:t>	Грађански буџет представља сажет и јасан приказ Одлуке о буџету града</a:t>
            </a:r>
            <a:r>
              <a:rPr lang="sr-Latn-RS" dirty="0">
                <a:solidFill>
                  <a:srgbClr val="FF0000"/>
                </a:solidFill>
              </a:rPr>
              <a:t> </a:t>
            </a:r>
            <a:r>
              <a:rPr lang="sr-Cyrl-RS" dirty="0" smtClean="0"/>
              <a:t>Вршца</a:t>
            </a:r>
            <a:r>
              <a:rPr lang="sr-Cyrl-RS" dirty="0" smtClean="0">
                <a:solidFill>
                  <a:srgbClr val="FF0000"/>
                </a:solidFill>
              </a:rPr>
              <a:t> </a:t>
            </a:r>
            <a:r>
              <a:rPr lang="sr-Cyrl-RS" dirty="0" smtClean="0"/>
              <a:t>за 20</a:t>
            </a:r>
            <a:r>
              <a:rPr lang="en-US" dirty="0" smtClean="0"/>
              <a:t>2</a:t>
            </a:r>
            <a:r>
              <a:rPr lang="sr-Latn-RS" dirty="0" smtClean="0"/>
              <a:t>1</a:t>
            </a:r>
            <a:r>
              <a:rPr lang="sr-Cyrl-RS" dirty="0" smtClean="0"/>
              <a:t>. </a:t>
            </a:r>
            <a:r>
              <a:rPr lang="sr-Cyrl-RS" dirty="0"/>
              <a:t>годину, која је по својој форми веома обимна и тешка за разумевање због специфичних појмова и класификација које је чине. </a:t>
            </a:r>
          </a:p>
          <a:p>
            <a:endParaRPr lang="en-US" dirty="0"/>
          </a:p>
          <a:p>
            <a:pPr algn="just"/>
            <a:r>
              <a:rPr lang="sr-Cyrl-RS" dirty="0"/>
              <a:t>	Иако је немогуће објаснити целокупан буџет у овако краткој форми, искрено се надамо да ћемо на овај начин успети да вас информишемо о начину прикупљања јавних средстава и остваривања прихода и примања буџета града, као и о начину планирања, расподеле и трошења буџетских средстава.</a:t>
            </a:r>
          </a:p>
          <a:p>
            <a:endParaRPr lang="en-US" dirty="0"/>
          </a:p>
          <a:p>
            <a:pPr algn="just"/>
            <a:r>
              <a:rPr lang="sr-Cyrl-RS" dirty="0"/>
              <a:t>	</a:t>
            </a:r>
            <a:r>
              <a:rPr lang="ru-RU" dirty="0"/>
              <a:t>Кроз овај транспарентан приступ настојимо да унапредимо разумевање и интересовање наших суграђана за локалне финансије, а у перспективи очекујемо и сарадњу локалне самоуправе и житеља </a:t>
            </a:r>
            <a:r>
              <a:rPr lang="ru-RU" dirty="0" smtClean="0"/>
              <a:t>Вршца </a:t>
            </a:r>
            <a:r>
              <a:rPr lang="ru-RU" dirty="0"/>
              <a:t>у заједничком постављању циљева, дефинисању приоритета и планирању развоја нашег </a:t>
            </a:r>
            <a:r>
              <a:rPr lang="ru-RU" dirty="0" smtClean="0"/>
              <a:t>града</a:t>
            </a:r>
          </a:p>
          <a:p>
            <a:pPr algn="just"/>
            <a:endParaRPr lang="ru-RU" dirty="0" smtClean="0"/>
          </a:p>
          <a:p>
            <a:pPr algn="just"/>
            <a:r>
              <a:rPr lang="ru-RU" dirty="0"/>
              <a:t> </a:t>
            </a:r>
            <a:r>
              <a:rPr lang="ru-RU" dirty="0" smtClean="0"/>
              <a:t>                                                                                        </a:t>
            </a:r>
            <a:r>
              <a:rPr lang="sr-Cyrl-RS" dirty="0" smtClean="0"/>
              <a:t>Градоначелница</a:t>
            </a:r>
          </a:p>
          <a:p>
            <a:pPr algn="just"/>
            <a:r>
              <a:rPr lang="sr-Cyrl-RS" dirty="0"/>
              <a:t> </a:t>
            </a:r>
            <a:r>
              <a:rPr lang="sr-Cyrl-RS" dirty="0" smtClean="0"/>
              <a:t>                                                                                       Драгана Митровић</a:t>
            </a:r>
            <a:endParaRPr lang="en-US" dirty="0"/>
          </a:p>
        </p:txBody>
      </p:sp>
    </p:spTree>
    <p:extLst>
      <p:ext uri="{BB962C8B-B14F-4D97-AF65-F5344CB8AC3E}">
        <p14:creationId xmlns:p14="http://schemas.microsoft.com/office/powerpoint/2010/main" val="149683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D340D4-8AC3-4CCC-95D2-3C70E56EB850}"/>
              </a:ext>
            </a:extLst>
          </p:cNvPr>
          <p:cNvSpPr>
            <a:spLocks noGrp="1"/>
          </p:cNvSpPr>
          <p:nvPr>
            <p:ph type="title"/>
          </p:nvPr>
        </p:nvSpPr>
        <p:spPr/>
        <p:txBody>
          <a:bodyPr>
            <a:normAutofit/>
          </a:bodyPr>
          <a:lstStyle/>
          <a:p>
            <a:r>
              <a:rPr lang="ru-RU" sz="3000" b="1" dirty="0"/>
              <a:t>Ко се финансира из буџета?</a:t>
            </a:r>
            <a:endParaRPr lang="en-US" sz="3000" b="1" dirty="0"/>
          </a:p>
        </p:txBody>
      </p:sp>
      <p:sp>
        <p:nvSpPr>
          <p:cNvPr id="3" name="Slide Number Placeholder 2">
            <a:extLst>
              <a:ext uri="{FF2B5EF4-FFF2-40B4-BE49-F238E27FC236}">
                <a16:creationId xmlns:a16="http://schemas.microsoft.com/office/drawing/2014/main" xmlns="" id="{ACD7D842-73B9-40A3-ABB2-C428EB32B533}"/>
              </a:ext>
            </a:extLst>
          </p:cNvPr>
          <p:cNvSpPr>
            <a:spLocks noGrp="1"/>
          </p:cNvSpPr>
          <p:nvPr>
            <p:ph type="sldNum" sz="quarter" idx="12"/>
          </p:nvPr>
        </p:nvSpPr>
        <p:spPr/>
        <p:txBody>
          <a:bodyPr/>
          <a:lstStyle/>
          <a:p>
            <a:fld id="{B6F15528-21DE-4FAA-801E-634DDDAF4B2B}" type="slidenum">
              <a:rPr lang="en-US" smtClean="0"/>
              <a:pPr/>
              <a:t>5</a:t>
            </a:fld>
            <a:endParaRPr lang="en-US"/>
          </a:p>
        </p:txBody>
      </p:sp>
      <p:sp>
        <p:nvSpPr>
          <p:cNvPr id="6" name="Rectangle 3">
            <a:extLst>
              <a:ext uri="{FF2B5EF4-FFF2-40B4-BE49-F238E27FC236}">
                <a16:creationId xmlns:a16="http://schemas.microsoft.com/office/drawing/2014/main" xmlns="" id="{E8E6BB9E-9E63-4256-A299-A33CF3B2B58A}"/>
              </a:ext>
            </a:extLst>
          </p:cNvPr>
          <p:cNvSpPr txBox="1">
            <a:spLocks noChangeArrowheads="1"/>
          </p:cNvSpPr>
          <p:nvPr/>
        </p:nvSpPr>
        <p:spPr>
          <a:xfrm>
            <a:off x="457200" y="1520825"/>
            <a:ext cx="4038600" cy="234022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350" defTabSz="209550">
              <a:buFontTx/>
              <a:buNone/>
            </a:pPr>
            <a:r>
              <a:rPr lang="ru-RU" altLang="en-US" sz="1700" b="1" dirty="0">
                <a:latin typeface="Calibri" panose="020F0502020204030204" pitchFamily="34" charset="0"/>
                <a:cs typeface="Calibri" panose="020F0502020204030204" pitchFamily="34" charset="0"/>
              </a:rPr>
              <a:t>Директни корисници буџетских средстава:</a:t>
            </a:r>
          </a:p>
          <a:p>
            <a:pPr marL="0" indent="6350" defTabSz="209550">
              <a:buFontTx/>
              <a:buNone/>
            </a:pPr>
            <a:r>
              <a:rPr lang="ru-RU" altLang="en-US" sz="1700" dirty="0">
                <a:latin typeface="Calibri" panose="020F0502020204030204" pitchFamily="34" charset="0"/>
                <a:cs typeface="Calibri" panose="020F0502020204030204" pitchFamily="34" charset="0"/>
              </a:rPr>
              <a:t>	- Скупштина града</a:t>
            </a:r>
          </a:p>
          <a:p>
            <a:pPr marL="0" indent="6350" defTabSz="209550">
              <a:buFontTx/>
              <a:buNone/>
            </a:pPr>
            <a:r>
              <a:rPr lang="ru-RU" altLang="en-US" sz="1700" dirty="0">
                <a:latin typeface="Calibri" panose="020F0502020204030204" pitchFamily="34" charset="0"/>
                <a:cs typeface="Calibri" panose="020F0502020204030204" pitchFamily="34" charset="0"/>
              </a:rPr>
              <a:t>	- Градоначелник</a:t>
            </a:r>
          </a:p>
          <a:p>
            <a:pPr marL="0" indent="6350" defTabSz="209550">
              <a:buFontTx/>
              <a:buNone/>
            </a:pPr>
            <a:r>
              <a:rPr lang="ru-RU" altLang="en-US" sz="1700" dirty="0">
                <a:latin typeface="Calibri" panose="020F0502020204030204" pitchFamily="34" charset="0"/>
                <a:cs typeface="Calibri" panose="020F0502020204030204" pitchFamily="34" charset="0"/>
              </a:rPr>
              <a:t>	- Градско веће</a:t>
            </a:r>
          </a:p>
          <a:p>
            <a:pPr marL="0" indent="6350" defTabSz="209550">
              <a:buFontTx/>
              <a:buNone/>
            </a:pPr>
            <a:r>
              <a:rPr lang="ru-RU" altLang="en-US" sz="1700" dirty="0">
                <a:latin typeface="Calibri" panose="020F0502020204030204" pitchFamily="34" charset="0"/>
                <a:cs typeface="Calibri" panose="020F0502020204030204" pitchFamily="34" charset="0"/>
              </a:rPr>
              <a:t>	- Градска управа</a:t>
            </a:r>
          </a:p>
          <a:p>
            <a:pPr marL="0" indent="6350" defTabSz="209550">
              <a:buFontTx/>
              <a:buNone/>
            </a:pPr>
            <a:r>
              <a:rPr lang="ru-RU" altLang="en-US" sz="1700" dirty="0">
                <a:latin typeface="Calibri" panose="020F0502020204030204" pitchFamily="34" charset="0"/>
                <a:cs typeface="Calibri" panose="020F0502020204030204" pitchFamily="34" charset="0"/>
              </a:rPr>
              <a:t>	- Правобранилаштво </a:t>
            </a:r>
            <a:r>
              <a:rPr lang="ru-RU" altLang="en-US" sz="1700" dirty="0" smtClean="0">
                <a:latin typeface="Calibri" panose="020F0502020204030204" pitchFamily="34" charset="0"/>
                <a:cs typeface="Calibri" panose="020F0502020204030204" pitchFamily="34" charset="0"/>
              </a:rPr>
              <a:t>града</a:t>
            </a:r>
            <a:endParaRPr lang="ru-RU" altLang="en-US" sz="1700" dirty="0">
              <a:latin typeface="Calibri" panose="020F0502020204030204" pitchFamily="34" charset="0"/>
              <a:cs typeface="Calibri" panose="020F0502020204030204" pitchFamily="34" charset="0"/>
            </a:endParaRPr>
          </a:p>
        </p:txBody>
      </p:sp>
      <p:sp>
        <p:nvSpPr>
          <p:cNvPr id="7" name="Rectangle 4">
            <a:extLst>
              <a:ext uri="{FF2B5EF4-FFF2-40B4-BE49-F238E27FC236}">
                <a16:creationId xmlns:a16="http://schemas.microsoft.com/office/drawing/2014/main" xmlns="" id="{30BCF7F3-A532-4695-8BE1-1BC6CE96B0B9}"/>
              </a:ext>
            </a:extLst>
          </p:cNvPr>
          <p:cNvSpPr>
            <a:spLocks noChangeArrowheads="1"/>
          </p:cNvSpPr>
          <p:nvPr/>
        </p:nvSpPr>
        <p:spPr bwMode="auto">
          <a:xfrm>
            <a:off x="4751388" y="1520824"/>
            <a:ext cx="4038600" cy="483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6350" defTabSz="209550">
              <a:defRPr>
                <a:solidFill>
                  <a:schemeClr val="tx1"/>
                </a:solidFill>
                <a:latin typeface="Calibri" panose="020F0502020204030204" pitchFamily="34" charset="0"/>
              </a:defRPr>
            </a:lvl1pPr>
            <a:lvl2pPr marL="1108075" indent="-285750" defTabSz="209550">
              <a:defRPr>
                <a:solidFill>
                  <a:schemeClr val="tx1"/>
                </a:solidFill>
                <a:latin typeface="Calibri" panose="020F0502020204030204" pitchFamily="34" charset="0"/>
              </a:defRPr>
            </a:lvl2pPr>
            <a:lvl3pPr marL="1508125" indent="-228600" defTabSz="209550">
              <a:defRPr>
                <a:solidFill>
                  <a:schemeClr val="tx1"/>
                </a:solidFill>
                <a:latin typeface="Calibri" panose="020F0502020204030204" pitchFamily="34" charset="0"/>
              </a:defRPr>
            </a:lvl3pPr>
            <a:lvl4pPr marL="1965325" indent="-228600" defTabSz="209550">
              <a:defRPr>
                <a:solidFill>
                  <a:schemeClr val="tx1"/>
                </a:solidFill>
                <a:latin typeface="Calibri" panose="020F0502020204030204" pitchFamily="34" charset="0"/>
              </a:defRPr>
            </a:lvl4pPr>
            <a:lvl5pPr marL="2422525" indent="-228600" defTabSz="209550">
              <a:defRPr>
                <a:solidFill>
                  <a:schemeClr val="tx1"/>
                </a:solidFill>
                <a:latin typeface="Calibri" panose="020F0502020204030204" pitchFamily="34" charset="0"/>
              </a:defRPr>
            </a:lvl5pPr>
            <a:lvl6pPr marL="2879725" indent="-228600" defTabSz="209550" eaLnBrk="0" fontAlgn="base" hangingPunct="0">
              <a:spcBef>
                <a:spcPct val="0"/>
              </a:spcBef>
              <a:spcAft>
                <a:spcPct val="0"/>
              </a:spcAft>
              <a:defRPr>
                <a:solidFill>
                  <a:schemeClr val="tx1"/>
                </a:solidFill>
                <a:latin typeface="Calibri" panose="020F0502020204030204" pitchFamily="34" charset="0"/>
              </a:defRPr>
            </a:lvl6pPr>
            <a:lvl7pPr marL="3336925" indent="-228600" defTabSz="209550" eaLnBrk="0" fontAlgn="base" hangingPunct="0">
              <a:spcBef>
                <a:spcPct val="0"/>
              </a:spcBef>
              <a:spcAft>
                <a:spcPct val="0"/>
              </a:spcAft>
              <a:defRPr>
                <a:solidFill>
                  <a:schemeClr val="tx1"/>
                </a:solidFill>
                <a:latin typeface="Calibri" panose="020F0502020204030204" pitchFamily="34" charset="0"/>
              </a:defRPr>
            </a:lvl7pPr>
            <a:lvl8pPr marL="3794125" indent="-228600" defTabSz="209550" eaLnBrk="0" fontAlgn="base" hangingPunct="0">
              <a:spcBef>
                <a:spcPct val="0"/>
              </a:spcBef>
              <a:spcAft>
                <a:spcPct val="0"/>
              </a:spcAft>
              <a:defRPr>
                <a:solidFill>
                  <a:schemeClr val="tx1"/>
                </a:solidFill>
                <a:latin typeface="Calibri" panose="020F0502020204030204" pitchFamily="34" charset="0"/>
              </a:defRPr>
            </a:lvl8pPr>
            <a:lvl9pPr marL="4251325" indent="-228600" defTabSz="209550" eaLnBrk="0" fontAlgn="base" hangingPunct="0">
              <a:spcBef>
                <a:spcPct val="0"/>
              </a:spcBef>
              <a:spcAft>
                <a:spcPct val="0"/>
              </a:spcAft>
              <a:defRPr>
                <a:solidFill>
                  <a:schemeClr val="tx1"/>
                </a:solidFill>
                <a:latin typeface="Calibri" panose="020F0502020204030204" pitchFamily="34" charset="0"/>
              </a:defRPr>
            </a:lvl9pPr>
          </a:lstStyle>
          <a:p>
            <a:pPr>
              <a:spcBef>
                <a:spcPct val="20000"/>
              </a:spcBef>
            </a:pPr>
            <a:r>
              <a:rPr lang="ru-RU" altLang="en-US" sz="1700" dirty="0">
                <a:cs typeface="Calibri" panose="020F0502020204030204" pitchFamily="34" charset="0"/>
              </a:rPr>
              <a:t>Индиректни корисници буџетских средстава</a:t>
            </a:r>
            <a:r>
              <a:rPr lang="ru-RU" altLang="en-US" sz="1700" dirty="0" smtClean="0">
                <a:cs typeface="Calibri" panose="020F0502020204030204" pitchFamily="34" charset="0"/>
              </a:rPr>
              <a:t>:</a:t>
            </a:r>
          </a:p>
          <a:p>
            <a:pPr>
              <a:spcBef>
                <a:spcPct val="20000"/>
              </a:spcBef>
            </a:pP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a:t>
            </a:r>
            <a:r>
              <a:rPr lang="ru-RU" altLang="en-US" sz="1700" dirty="0" smtClean="0">
                <a:cs typeface="Calibri" panose="020F0502020204030204" pitchFamily="34" charset="0"/>
              </a:rPr>
              <a:t>- Народно  позориште Стерија </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Градска </a:t>
            </a:r>
            <a:r>
              <a:rPr lang="ru-RU" altLang="en-US" sz="1700" dirty="0" smtClean="0">
                <a:cs typeface="Calibri" panose="020F0502020204030204" pitchFamily="34" charset="0"/>
              </a:rPr>
              <a:t> </a:t>
            </a:r>
            <a:r>
              <a:rPr lang="ru-RU" altLang="en-US" sz="1700" dirty="0">
                <a:cs typeface="Calibri" panose="020F0502020204030204" pitchFamily="34" charset="0"/>
              </a:rPr>
              <a:t>библиотека</a:t>
            </a:r>
          </a:p>
          <a:p>
            <a:pPr>
              <a:spcBef>
                <a:spcPct val="20000"/>
              </a:spcBef>
            </a:pPr>
            <a:r>
              <a:rPr lang="ru-RU" altLang="en-US" sz="1700" dirty="0">
                <a:cs typeface="Calibri" panose="020F0502020204030204" pitchFamily="34" charset="0"/>
              </a:rPr>
              <a:t>	- </a:t>
            </a:r>
            <a:r>
              <a:rPr lang="ru-RU" altLang="en-US" sz="1700" dirty="0" smtClean="0">
                <a:cs typeface="Calibri" panose="020F0502020204030204" pitchFamily="34" charset="0"/>
              </a:rPr>
              <a:t>Градски музеј</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Културни центар</a:t>
            </a:r>
          </a:p>
          <a:p>
            <a:pPr>
              <a:spcBef>
                <a:spcPct val="20000"/>
              </a:spcBef>
            </a:pPr>
            <a:r>
              <a:rPr lang="ru-RU" altLang="en-US" sz="1700" dirty="0" smtClean="0">
                <a:cs typeface="Calibri" panose="020F0502020204030204" pitchFamily="34" charset="0"/>
              </a:rPr>
              <a:t>     - Дом омладине</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Предшколска установа</a:t>
            </a:r>
          </a:p>
          <a:p>
            <a:pPr>
              <a:spcBef>
                <a:spcPct val="20000"/>
              </a:spcBef>
            </a:pPr>
            <a:r>
              <a:rPr lang="ru-RU" altLang="en-US" sz="1700" dirty="0">
                <a:cs typeface="Calibri" panose="020F0502020204030204" pitchFamily="34" charset="0"/>
              </a:rPr>
              <a:t>	- Туристички организација </a:t>
            </a:r>
            <a:r>
              <a:rPr lang="sr-Cyrl-RS" altLang="en-US" sz="1700" dirty="0">
                <a:solidFill>
                  <a:srgbClr val="FF0000"/>
                </a:solidFill>
                <a:cs typeface="Calibri" panose="020F0502020204030204" pitchFamily="34" charset="0"/>
              </a:rPr>
              <a:t> </a:t>
            </a:r>
            <a:r>
              <a:rPr lang="sr-Cyrl-RS" altLang="en-US" sz="1700" dirty="0" smtClean="0">
                <a:cs typeface="Calibri" panose="020F0502020204030204" pitchFamily="34" charset="0"/>
              </a:rPr>
              <a:t>Вршца</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Месне заједнице</a:t>
            </a:r>
          </a:p>
          <a:p>
            <a:pPr>
              <a:spcBef>
                <a:spcPct val="20000"/>
              </a:spcBef>
            </a:pPr>
            <a:r>
              <a:rPr lang="ru-RU" altLang="en-US" sz="1700" dirty="0" smtClean="0">
                <a:solidFill>
                  <a:srgbClr val="FF0000"/>
                </a:solidFill>
                <a:cs typeface="Calibri" panose="020F0502020204030204" pitchFamily="34" charset="0"/>
              </a:rPr>
              <a:t>      </a:t>
            </a:r>
            <a:endParaRPr lang="ru-RU" altLang="en-US" sz="1700" dirty="0">
              <a:cs typeface="Calibri" panose="020F0502020204030204" pitchFamily="34" charset="0"/>
            </a:endParaRPr>
          </a:p>
          <a:p>
            <a:pPr>
              <a:spcBef>
                <a:spcPct val="20000"/>
              </a:spcBef>
            </a:pPr>
            <a:r>
              <a:rPr lang="ru-RU" altLang="en-US" sz="1600" dirty="0">
                <a:cs typeface="Calibri" panose="020F0502020204030204" pitchFamily="34" charset="0"/>
              </a:rPr>
              <a:t> </a:t>
            </a: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p:txBody>
      </p:sp>
      <p:sp>
        <p:nvSpPr>
          <p:cNvPr id="8" name="Rectangle 5">
            <a:extLst>
              <a:ext uri="{FF2B5EF4-FFF2-40B4-BE49-F238E27FC236}">
                <a16:creationId xmlns:a16="http://schemas.microsoft.com/office/drawing/2014/main" xmlns="" id="{734B072C-B864-4B5A-A0CD-62430F9C1C63}"/>
              </a:ext>
            </a:extLst>
          </p:cNvPr>
          <p:cNvSpPr>
            <a:spLocks noChangeArrowheads="1"/>
          </p:cNvSpPr>
          <p:nvPr/>
        </p:nvSpPr>
        <p:spPr bwMode="auto">
          <a:xfrm>
            <a:off x="472948" y="3982665"/>
            <a:ext cx="4038600" cy="2556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6350" defTabSz="209550">
              <a:defRPr>
                <a:solidFill>
                  <a:schemeClr val="tx1"/>
                </a:solidFill>
                <a:latin typeface="Calibri" panose="020F0502020204030204" pitchFamily="34" charset="0"/>
              </a:defRPr>
            </a:lvl1pPr>
            <a:lvl2pPr marL="1108075" indent="-285750" defTabSz="209550">
              <a:defRPr>
                <a:solidFill>
                  <a:schemeClr val="tx1"/>
                </a:solidFill>
                <a:latin typeface="Calibri" panose="020F0502020204030204" pitchFamily="34" charset="0"/>
              </a:defRPr>
            </a:lvl2pPr>
            <a:lvl3pPr marL="1508125" indent="-228600" defTabSz="209550">
              <a:defRPr>
                <a:solidFill>
                  <a:schemeClr val="tx1"/>
                </a:solidFill>
                <a:latin typeface="Calibri" panose="020F0502020204030204" pitchFamily="34" charset="0"/>
              </a:defRPr>
            </a:lvl3pPr>
            <a:lvl4pPr marL="1965325" indent="-228600" defTabSz="209550">
              <a:defRPr>
                <a:solidFill>
                  <a:schemeClr val="tx1"/>
                </a:solidFill>
                <a:latin typeface="Calibri" panose="020F0502020204030204" pitchFamily="34" charset="0"/>
              </a:defRPr>
            </a:lvl4pPr>
            <a:lvl5pPr marL="2422525" indent="-228600" defTabSz="209550">
              <a:defRPr>
                <a:solidFill>
                  <a:schemeClr val="tx1"/>
                </a:solidFill>
                <a:latin typeface="Calibri" panose="020F0502020204030204" pitchFamily="34" charset="0"/>
              </a:defRPr>
            </a:lvl5pPr>
            <a:lvl6pPr marL="2879725" indent="-228600" defTabSz="209550" eaLnBrk="0" fontAlgn="base" hangingPunct="0">
              <a:spcBef>
                <a:spcPct val="0"/>
              </a:spcBef>
              <a:spcAft>
                <a:spcPct val="0"/>
              </a:spcAft>
              <a:defRPr>
                <a:solidFill>
                  <a:schemeClr val="tx1"/>
                </a:solidFill>
                <a:latin typeface="Calibri" panose="020F0502020204030204" pitchFamily="34" charset="0"/>
              </a:defRPr>
            </a:lvl6pPr>
            <a:lvl7pPr marL="3336925" indent="-228600" defTabSz="209550" eaLnBrk="0" fontAlgn="base" hangingPunct="0">
              <a:spcBef>
                <a:spcPct val="0"/>
              </a:spcBef>
              <a:spcAft>
                <a:spcPct val="0"/>
              </a:spcAft>
              <a:defRPr>
                <a:solidFill>
                  <a:schemeClr val="tx1"/>
                </a:solidFill>
                <a:latin typeface="Calibri" panose="020F0502020204030204" pitchFamily="34" charset="0"/>
              </a:defRPr>
            </a:lvl7pPr>
            <a:lvl8pPr marL="3794125" indent="-228600" defTabSz="209550" eaLnBrk="0" fontAlgn="base" hangingPunct="0">
              <a:spcBef>
                <a:spcPct val="0"/>
              </a:spcBef>
              <a:spcAft>
                <a:spcPct val="0"/>
              </a:spcAft>
              <a:defRPr>
                <a:solidFill>
                  <a:schemeClr val="tx1"/>
                </a:solidFill>
                <a:latin typeface="Calibri" panose="020F0502020204030204" pitchFamily="34" charset="0"/>
              </a:defRPr>
            </a:lvl8pPr>
            <a:lvl9pPr marL="4251325" indent="-228600" defTabSz="209550" eaLnBrk="0" fontAlgn="base" hangingPunct="0">
              <a:spcBef>
                <a:spcPct val="0"/>
              </a:spcBef>
              <a:spcAft>
                <a:spcPct val="0"/>
              </a:spcAft>
              <a:defRPr>
                <a:solidFill>
                  <a:schemeClr val="tx1"/>
                </a:solidFill>
                <a:latin typeface="Calibri" panose="020F0502020204030204" pitchFamily="34" charset="0"/>
              </a:defRPr>
            </a:lvl9pPr>
          </a:lstStyle>
          <a:p>
            <a:pPr>
              <a:spcBef>
                <a:spcPct val="20000"/>
              </a:spcBef>
            </a:pPr>
            <a:r>
              <a:rPr lang="ru-RU" altLang="en-US" sz="1700" b="1" dirty="0">
                <a:cs typeface="Calibri" panose="020F0502020204030204" pitchFamily="34" charset="0"/>
              </a:rPr>
              <a:t>Остали корисници буџетских средстава:</a:t>
            </a:r>
          </a:p>
          <a:p>
            <a:pPr>
              <a:spcBef>
                <a:spcPct val="20000"/>
              </a:spcBef>
            </a:pPr>
            <a:r>
              <a:rPr lang="ru-RU" altLang="en-US" sz="1700" dirty="0">
                <a:cs typeface="Calibri" panose="020F0502020204030204" pitchFamily="34" charset="0"/>
              </a:rPr>
              <a:t>	- Образовне институције </a:t>
            </a:r>
            <a:r>
              <a:rPr lang="ru-RU" altLang="en-US" sz="1700" dirty="0" smtClean="0">
                <a:cs typeface="Calibri" panose="020F0502020204030204" pitchFamily="34" charset="0"/>
              </a:rPr>
              <a:t>(основне и средње школе</a:t>
            </a:r>
            <a:r>
              <a:rPr lang="ru-RU" altLang="en-US" sz="1700" dirty="0">
                <a:cs typeface="Calibri" panose="020F0502020204030204" pitchFamily="34" charset="0"/>
              </a:rPr>
              <a:t>)</a:t>
            </a:r>
          </a:p>
          <a:p>
            <a:pPr>
              <a:spcBef>
                <a:spcPct val="20000"/>
              </a:spcBef>
            </a:pPr>
            <a:r>
              <a:rPr lang="ru-RU" altLang="en-US" sz="1700" dirty="0">
                <a:cs typeface="Calibri" panose="020F0502020204030204" pitchFamily="34" charset="0"/>
              </a:rPr>
              <a:t>	- Здравствене институције </a:t>
            </a:r>
            <a:r>
              <a:rPr lang="ru-RU" altLang="en-US" sz="1700" dirty="0" smtClean="0">
                <a:cs typeface="Calibri" panose="020F0502020204030204" pitchFamily="34" charset="0"/>
              </a:rPr>
              <a:t>(</a:t>
            </a:r>
            <a:r>
              <a:rPr lang="sr-Cyrl-RS" altLang="en-US" sz="1700" dirty="0" smtClean="0">
                <a:cs typeface="Calibri" panose="020F0502020204030204" pitchFamily="34" charset="0"/>
              </a:rPr>
              <a:t>Д</a:t>
            </a:r>
            <a:r>
              <a:rPr lang="ru-RU" altLang="en-US" sz="1700" dirty="0" smtClean="0">
                <a:cs typeface="Calibri" panose="020F0502020204030204" pitchFamily="34" charset="0"/>
              </a:rPr>
              <a:t>ом здравља и Апотека )</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Социјалне институције (Центар за социјални рад)</a:t>
            </a:r>
          </a:p>
          <a:p>
            <a:pPr>
              <a:spcBef>
                <a:spcPct val="20000"/>
              </a:spcBef>
            </a:pPr>
            <a:r>
              <a:rPr lang="ru-RU" altLang="en-US" sz="1700" dirty="0">
                <a:cs typeface="Calibri" panose="020F0502020204030204" pitchFamily="34" charset="0"/>
              </a:rPr>
              <a:t>	- Непрофитне организације (удружења грађана, невладине организације, итд.)</a:t>
            </a: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p:txBody>
      </p:sp>
    </p:spTree>
    <p:extLst>
      <p:ext uri="{BB962C8B-B14F-4D97-AF65-F5344CB8AC3E}">
        <p14:creationId xmlns:p14="http://schemas.microsoft.com/office/powerpoint/2010/main" val="118711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134"/>
            <a:ext cx="8229600" cy="1010610"/>
          </a:xfrm>
        </p:spPr>
        <p:txBody>
          <a:bodyPr>
            <a:normAutofit/>
          </a:bodyPr>
          <a:lstStyle/>
          <a:p>
            <a:r>
              <a:rPr lang="sr-Cyrl-RS" sz="3000" b="1" dirty="0"/>
              <a:t>Како настаје буџет</a:t>
            </a:r>
            <a:r>
              <a:rPr lang="sr-Latn-RS" sz="3000" b="1" dirty="0"/>
              <a:t> </a:t>
            </a:r>
            <a:r>
              <a:rPr lang="sr-Cyrl-RS" sz="3000" b="1" dirty="0"/>
              <a:t>града?</a:t>
            </a:r>
            <a:endParaRPr lang="en-US" sz="30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
        <p:nvSpPr>
          <p:cNvPr id="4" name="Rectangle 3">
            <a:extLst>
              <a:ext uri="{FF2B5EF4-FFF2-40B4-BE49-F238E27FC236}">
                <a16:creationId xmlns:a16="http://schemas.microsoft.com/office/drawing/2014/main" xmlns="" id="{85C6FDEC-5142-4586-B190-1B2F0895762E}"/>
              </a:ext>
            </a:extLst>
          </p:cNvPr>
          <p:cNvSpPr/>
          <p:nvPr/>
        </p:nvSpPr>
        <p:spPr>
          <a:xfrm>
            <a:off x="325657" y="1715070"/>
            <a:ext cx="8492686" cy="4801314"/>
          </a:xfrm>
          <a:prstGeom prst="rect">
            <a:avLst/>
          </a:prstGeom>
        </p:spPr>
        <p:txBody>
          <a:bodyPr wrap="square">
            <a:spAutoFit/>
          </a:bodyPr>
          <a:lstStyle/>
          <a:p>
            <a:pPr algn="just"/>
            <a:r>
              <a:rPr lang="sr-Cyrl-RS" sz="1700" b="1" dirty="0"/>
              <a:t>БУЏЕТ </a:t>
            </a:r>
            <a:r>
              <a:rPr lang="sr-Cyrl-RS" sz="1700" dirty="0"/>
              <a:t>града је правни документ који утврђује план прихода и примања и расхода и издатака града за буџетску, односно календарску годину.</a:t>
            </a:r>
          </a:p>
          <a:p>
            <a:pPr algn="just"/>
            <a:endParaRPr lang="en-US" sz="1700" dirty="0"/>
          </a:p>
          <a:p>
            <a:pPr algn="just"/>
            <a:r>
              <a:rPr lang="sr-Cyrl-RS" sz="1700" dirty="0"/>
              <a:t>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a:t>
            </a:r>
          </a:p>
          <a:p>
            <a:pPr algn="just"/>
            <a:endParaRPr lang="en-US" sz="1700" dirty="0"/>
          </a:p>
          <a:p>
            <a:pPr algn="just"/>
            <a:r>
              <a:rPr lang="sr-Cyrl-RS" sz="1700" dirty="0"/>
              <a:t>Из градског буџета се током године плаћају све обавезе локалне самоуправе. Исто тако у буџет се сливају приходи из којих се подмирују те обавезе. </a:t>
            </a:r>
          </a:p>
          <a:p>
            <a:pPr algn="just"/>
            <a:endParaRPr lang="en-US" sz="1700" dirty="0"/>
          </a:p>
          <a:p>
            <a:pPr algn="just"/>
            <a:r>
              <a:rPr lang="sr-Cyrl-RS" sz="1700" dirty="0"/>
              <a:t>Градоначелник и локална управа спроводе градску политику, а главна полуга те политике и развоја је управо буџет града.</a:t>
            </a:r>
          </a:p>
          <a:p>
            <a:pPr algn="just"/>
            <a:endParaRPr lang="en-US" sz="1700" dirty="0"/>
          </a:p>
          <a:p>
            <a:pPr algn="just"/>
            <a:r>
              <a:rPr lang="sr-Cyrl-RS" sz="1700" dirty="0"/>
              <a:t>Приликом дефинисања овог, за град </a:t>
            </a:r>
            <a:r>
              <a:rPr lang="sr-Cyrl-RS" sz="1700" dirty="0" smtClean="0"/>
              <a:t>Вршац</a:t>
            </a:r>
            <a:r>
              <a:rPr lang="sr-Latn-RS" sz="1700" dirty="0" smtClean="0"/>
              <a:t> </a:t>
            </a:r>
            <a:r>
              <a:rPr lang="sr-Cyrl-RS" sz="1700" dirty="0"/>
              <a:t>најважнијег документа, руководе се законским оквиром и прописима, стратешким приоритетима развоја и другим елементима.</a:t>
            </a:r>
          </a:p>
          <a:p>
            <a:pPr algn="just"/>
            <a:endParaRPr lang="en-US" sz="1700" dirty="0"/>
          </a:p>
          <a:p>
            <a:pPr algn="just"/>
            <a:r>
              <a:rPr lang="sr-Cyrl-RS" sz="1700" dirty="0"/>
              <a:t>Реалност је таква да постоје велике разлике између жеља и могућности, тако да креирање буџета подразумева утврђивање приоритета и прављење компромиса.</a:t>
            </a:r>
            <a:endParaRPr lang="en-US" sz="1700" dirty="0"/>
          </a:p>
        </p:txBody>
      </p:sp>
    </p:spTree>
    <p:extLst>
      <p:ext uri="{BB962C8B-B14F-4D97-AF65-F5344CB8AC3E}">
        <p14:creationId xmlns:p14="http://schemas.microsoft.com/office/powerpoint/2010/main" val="2641440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820" y="148079"/>
            <a:ext cx="8229600" cy="1060243"/>
          </a:xfrm>
          <a:ln>
            <a:solidFill>
              <a:schemeClr val="bg2">
                <a:lumMod val="60000"/>
                <a:lumOff val="40000"/>
              </a:schemeClr>
            </a:solidFill>
          </a:ln>
        </p:spPr>
        <p:txBody>
          <a:bodyPr>
            <a:normAutofit/>
          </a:bodyPr>
          <a:lstStyle/>
          <a:p>
            <a:r>
              <a:rPr lang="sr-Cyrl-RS" sz="3000" b="1" dirty="0"/>
              <a:t>Ко све може да учествује у изради</a:t>
            </a:r>
            <a:r>
              <a:rPr lang="en-US" sz="3000" b="1" dirty="0"/>
              <a:t> </a:t>
            </a:r>
            <a:r>
              <a:rPr lang="sr-Cyrl-RS" sz="3000" b="1" dirty="0"/>
              <a:t>буџета</a:t>
            </a:r>
            <a:r>
              <a:rPr lang="en-US" sz="3000" b="1" dirty="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5" name="Diagram 4"/>
          <p:cNvGraphicFramePr/>
          <p:nvPr>
            <p:extLst>
              <p:ext uri="{D42A27DB-BD31-4B8C-83A1-F6EECF244321}">
                <p14:modId xmlns:p14="http://schemas.microsoft.com/office/powerpoint/2010/main" val="1020464631"/>
              </p:ext>
            </p:extLst>
          </p:nvPr>
        </p:nvGraphicFramePr>
        <p:xfrm>
          <a:off x="1142976" y="1285860"/>
          <a:ext cx="6609358" cy="4826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227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138" y="490104"/>
            <a:ext cx="8229600" cy="850106"/>
          </a:xfrm>
        </p:spPr>
        <p:txBody>
          <a:bodyPr>
            <a:normAutofit/>
          </a:bodyPr>
          <a:lstStyle/>
          <a:p>
            <a:r>
              <a:rPr lang="sr-Cyrl-RS" sz="3000" b="1" dirty="0"/>
              <a:t>На основу чега се доноси буџет</a:t>
            </a:r>
            <a:r>
              <a:rPr lang="en-US" sz="3000" b="1" dirty="0"/>
              <a:t>?</a:t>
            </a:r>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graphicFrame>
        <p:nvGraphicFramePr>
          <p:cNvPr id="4" name="Diagram 3"/>
          <p:cNvGraphicFramePr/>
          <p:nvPr>
            <p:extLst>
              <p:ext uri="{D42A27DB-BD31-4B8C-83A1-F6EECF244321}">
                <p14:modId xmlns:p14="http://schemas.microsoft.com/office/powerpoint/2010/main" val="461161361"/>
              </p:ext>
            </p:extLst>
          </p:nvPr>
        </p:nvGraphicFramePr>
        <p:xfrm>
          <a:off x="539552" y="1700808"/>
          <a:ext cx="7749480" cy="4526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6950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CDDC93-D5AD-48B0-BB79-531CB4017395}"/>
              </a:ext>
            </a:extLst>
          </p:cNvPr>
          <p:cNvSpPr>
            <a:spLocks noGrp="1"/>
          </p:cNvSpPr>
          <p:nvPr>
            <p:ph type="title"/>
          </p:nvPr>
        </p:nvSpPr>
        <p:spPr>
          <a:xfrm>
            <a:off x="457200" y="274638"/>
            <a:ext cx="8229600" cy="727180"/>
          </a:xfrm>
        </p:spPr>
        <p:txBody>
          <a:bodyPr>
            <a:normAutofit/>
          </a:bodyPr>
          <a:lstStyle/>
          <a:p>
            <a:r>
              <a:rPr lang="sr-Cyrl-RS" sz="2800" b="1" dirty="0"/>
              <a:t>Како се пуни градска каса?</a:t>
            </a:r>
            <a:endParaRPr lang="sr-Latn-RS" sz="2800" b="1" dirty="0"/>
          </a:p>
        </p:txBody>
      </p:sp>
      <p:sp useBgFill="1">
        <p:nvSpPr>
          <p:cNvPr id="3" name="Content Placeholder 2">
            <a:extLst>
              <a:ext uri="{FF2B5EF4-FFF2-40B4-BE49-F238E27FC236}">
                <a16:creationId xmlns:a16="http://schemas.microsoft.com/office/drawing/2014/main" xmlns="" id="{ECDE529B-766F-4481-821E-386F21BF3AC4}"/>
              </a:ext>
            </a:extLst>
          </p:cNvPr>
          <p:cNvSpPr>
            <a:spLocks noGrp="1"/>
          </p:cNvSpPr>
          <p:nvPr>
            <p:ph idx="1"/>
          </p:nvPr>
        </p:nvSpPr>
        <p:spPr>
          <a:xfrm>
            <a:off x="571472" y="1001818"/>
            <a:ext cx="8286808" cy="5570454"/>
          </a:xfrm>
        </p:spPr>
        <p:txBody>
          <a:bodyPr>
            <a:normAutofit/>
          </a:bodyPr>
          <a:lstStyle/>
          <a:p>
            <a:pPr algn="just"/>
            <a:r>
              <a:rPr lang="sr-Cyrl-RS" sz="1700" dirty="0"/>
              <a:t>Укупни </a:t>
            </a:r>
            <a:r>
              <a:rPr lang="sr-Cyrl-RS" sz="1700" b="1" dirty="0"/>
              <a:t>јавни приходи и примања </a:t>
            </a:r>
            <a:r>
              <a:rPr lang="sr-Cyrl-RS" sz="1700" dirty="0"/>
              <a:t>града</a:t>
            </a:r>
            <a:r>
              <a:rPr lang="sr-Cyrl-RS" sz="1700" dirty="0">
                <a:solidFill>
                  <a:srgbClr val="FF0000"/>
                </a:solidFill>
              </a:rPr>
              <a:t> </a:t>
            </a:r>
            <a:r>
              <a:rPr lang="sr-Cyrl-RS" sz="1700" dirty="0" smtClean="0"/>
              <a:t>Вршца</a:t>
            </a:r>
            <a:r>
              <a:rPr lang="sr-Cyrl-RS" sz="1700" dirty="0" smtClean="0">
                <a:solidFill>
                  <a:srgbClr val="FF0000"/>
                </a:solidFill>
              </a:rPr>
              <a:t> </a:t>
            </a:r>
            <a:r>
              <a:rPr lang="sr-Cyrl-RS" sz="1700" dirty="0"/>
              <a:t>за </a:t>
            </a:r>
            <a:r>
              <a:rPr lang="sr-Cyrl-RS" sz="1700" dirty="0" smtClean="0"/>
              <a:t>20</a:t>
            </a:r>
            <a:r>
              <a:rPr lang="en-US" sz="1700" dirty="0" smtClean="0"/>
              <a:t>2</a:t>
            </a:r>
            <a:r>
              <a:rPr lang="sr-Latn-RS" sz="1700" dirty="0" smtClean="0"/>
              <a:t>1</a:t>
            </a:r>
            <a:r>
              <a:rPr lang="sr-Cyrl-RS" sz="1700" dirty="0" smtClean="0"/>
              <a:t>. </a:t>
            </a:r>
            <a:r>
              <a:rPr lang="sr-Cyrl-RS" sz="1700" dirty="0"/>
              <a:t>годину износе</a:t>
            </a:r>
          </a:p>
          <a:p>
            <a:pPr algn="just"/>
            <a:endParaRPr lang="sr-Cyrl-RS" sz="1600" dirty="0"/>
          </a:p>
          <a:p>
            <a:pPr algn="just"/>
            <a:endParaRPr lang="en-GB" sz="1600" dirty="0"/>
          </a:p>
          <a:p>
            <a:pPr algn="just"/>
            <a:endParaRPr lang="en-GB" sz="1600" dirty="0"/>
          </a:p>
          <a:p>
            <a:pPr algn="just"/>
            <a:endParaRPr lang="en-GB" sz="1600" dirty="0"/>
          </a:p>
          <a:p>
            <a:pPr algn="just"/>
            <a:endParaRPr lang="sr-Cyrl-RS" sz="1600" dirty="0"/>
          </a:p>
          <a:p>
            <a:pPr algn="just"/>
            <a:endParaRPr lang="en-GB" sz="1600" dirty="0"/>
          </a:p>
          <a:p>
            <a:pPr algn="just"/>
            <a:endParaRPr lang="en-GB" sz="1600" dirty="0"/>
          </a:p>
          <a:p>
            <a:pPr algn="just"/>
            <a:r>
              <a:rPr lang="sr-Cyrl-RS" sz="1700" dirty="0">
                <a:solidFill>
                  <a:schemeClr val="tx1">
                    <a:lumMod val="95000"/>
                    <a:lumOff val="5000"/>
                  </a:schemeClr>
                </a:solidFill>
              </a:rPr>
              <a:t>Одлуком о буџету </a:t>
            </a:r>
            <a:r>
              <a:rPr lang="sr-Cyrl-RS" sz="1700" dirty="0" smtClean="0">
                <a:solidFill>
                  <a:schemeClr val="tx1">
                    <a:lumMod val="95000"/>
                    <a:lumOff val="5000"/>
                  </a:schemeClr>
                </a:solidFill>
              </a:rPr>
              <a:t>Града  Вршца  </a:t>
            </a:r>
            <a:r>
              <a:rPr lang="sr-Cyrl-RS" sz="1700" dirty="0">
                <a:solidFill>
                  <a:schemeClr val="tx1">
                    <a:lumMod val="95000"/>
                    <a:lumOff val="5000"/>
                  </a:schemeClr>
                </a:solidFill>
              </a:rPr>
              <a:t>за </a:t>
            </a:r>
            <a:r>
              <a:rPr lang="sr-Cyrl-RS" sz="1700" dirty="0" smtClean="0">
                <a:solidFill>
                  <a:schemeClr val="tx1">
                    <a:lumMod val="95000"/>
                    <a:lumOff val="5000"/>
                  </a:schemeClr>
                </a:solidFill>
              </a:rPr>
              <a:t>20</a:t>
            </a:r>
            <a:r>
              <a:rPr lang="en-US" sz="1700" dirty="0" smtClean="0">
                <a:solidFill>
                  <a:schemeClr val="tx1">
                    <a:lumMod val="95000"/>
                    <a:lumOff val="5000"/>
                  </a:schemeClr>
                </a:solidFill>
              </a:rPr>
              <a:t>2</a:t>
            </a:r>
            <a:r>
              <a:rPr lang="sr-Latn-RS" sz="1700" dirty="0" smtClean="0">
                <a:solidFill>
                  <a:schemeClr val="tx1">
                    <a:lumMod val="95000"/>
                    <a:lumOff val="5000"/>
                  </a:schemeClr>
                </a:solidFill>
              </a:rPr>
              <a:t>1</a:t>
            </a:r>
            <a:r>
              <a:rPr lang="sr-Cyrl-RS" sz="1700" dirty="0" smtClean="0">
                <a:solidFill>
                  <a:schemeClr val="tx1">
                    <a:lumMod val="95000"/>
                    <a:lumOff val="5000"/>
                  </a:schemeClr>
                </a:solidFill>
              </a:rPr>
              <a:t>. </a:t>
            </a:r>
            <a:r>
              <a:rPr lang="sr-Cyrl-RS" sz="1700" dirty="0">
                <a:solidFill>
                  <a:schemeClr val="tx1">
                    <a:lumMod val="95000"/>
                    <a:lumOff val="5000"/>
                  </a:schemeClr>
                </a:solidFill>
              </a:rPr>
              <a:t>годину планирана су средства из буџета града у износу од</a:t>
            </a:r>
            <a:r>
              <a:rPr lang="en-GB" sz="1700" dirty="0">
                <a:solidFill>
                  <a:schemeClr val="tx1">
                    <a:lumMod val="95000"/>
                    <a:lumOff val="5000"/>
                  </a:schemeClr>
                </a:solidFill>
              </a:rPr>
              <a:t> </a:t>
            </a:r>
            <a:r>
              <a:rPr lang="en-US" sz="1700" dirty="0">
                <a:solidFill>
                  <a:schemeClr val="tx1">
                    <a:lumMod val="95000"/>
                    <a:lumOff val="5000"/>
                  </a:schemeClr>
                </a:solidFill>
              </a:rPr>
              <a:t>2</a:t>
            </a:r>
            <a:r>
              <a:rPr lang="sr-Cyrl-RS" sz="1700" dirty="0" smtClean="0">
                <a:solidFill>
                  <a:schemeClr val="tx1">
                    <a:lumMod val="95000"/>
                    <a:lumOff val="5000"/>
                  </a:schemeClr>
                </a:solidFill>
              </a:rPr>
              <a:t>,</a:t>
            </a:r>
            <a:r>
              <a:rPr lang="sr-Latn-RS" sz="1700" dirty="0" smtClean="0">
                <a:solidFill>
                  <a:schemeClr val="tx1">
                    <a:lumMod val="95000"/>
                    <a:lumOff val="5000"/>
                  </a:schemeClr>
                </a:solidFill>
              </a:rPr>
              <a:t>169</a:t>
            </a:r>
            <a:r>
              <a:rPr lang="sr-Cyrl-RS" sz="1700" dirty="0" smtClean="0">
                <a:solidFill>
                  <a:schemeClr val="tx1">
                    <a:lumMod val="95000"/>
                    <a:lumOff val="5000"/>
                  </a:schemeClr>
                </a:solidFill>
              </a:rPr>
              <a:t>.</a:t>
            </a:r>
            <a:r>
              <a:rPr lang="sr-Latn-RS" sz="1700" dirty="0" smtClean="0">
                <a:solidFill>
                  <a:schemeClr val="tx1">
                    <a:lumMod val="95000"/>
                    <a:lumOff val="5000"/>
                  </a:schemeClr>
                </a:solidFill>
              </a:rPr>
              <a:t>914</a:t>
            </a:r>
            <a:r>
              <a:rPr lang="sr-Cyrl-RS" sz="1700" dirty="0" smtClean="0">
                <a:solidFill>
                  <a:schemeClr val="tx1">
                    <a:lumMod val="95000"/>
                    <a:lumOff val="5000"/>
                  </a:schemeClr>
                </a:solidFill>
              </a:rPr>
              <a:t>.</a:t>
            </a:r>
            <a:r>
              <a:rPr lang="sr-Latn-RS" sz="1700" dirty="0" smtClean="0">
                <a:solidFill>
                  <a:schemeClr val="tx1">
                    <a:lumMod val="95000"/>
                    <a:lumOff val="5000"/>
                  </a:schemeClr>
                </a:solidFill>
              </a:rPr>
              <a:t>420</a:t>
            </a:r>
            <a:r>
              <a:rPr lang="sr-Cyrl-RS" sz="1700" dirty="0" smtClean="0">
                <a:solidFill>
                  <a:schemeClr val="tx1">
                    <a:lumMod val="95000"/>
                    <a:lumOff val="5000"/>
                  </a:schemeClr>
                </a:solidFill>
              </a:rPr>
              <a:t> </a:t>
            </a:r>
            <a:r>
              <a:rPr lang="sr-Cyrl-RS" sz="1700" dirty="0">
                <a:solidFill>
                  <a:schemeClr val="tx1">
                    <a:lumMod val="95000"/>
                    <a:lumOff val="5000"/>
                  </a:schemeClr>
                </a:solidFill>
              </a:rPr>
              <a:t>динара и пренета средства из ранијих година у износу од </a:t>
            </a:r>
            <a:r>
              <a:rPr lang="sr-Latn-RS" sz="1700" dirty="0" smtClean="0">
                <a:solidFill>
                  <a:schemeClr val="tx1">
                    <a:lumMod val="95000"/>
                    <a:lumOff val="5000"/>
                  </a:schemeClr>
                </a:solidFill>
              </a:rPr>
              <a:t>46</a:t>
            </a:r>
            <a:r>
              <a:rPr lang="sr-Cyrl-RS" sz="1700" dirty="0" smtClean="0">
                <a:solidFill>
                  <a:schemeClr val="tx1">
                    <a:lumMod val="95000"/>
                    <a:lumOff val="5000"/>
                  </a:schemeClr>
                </a:solidFill>
              </a:rPr>
              <a:t>.</a:t>
            </a:r>
            <a:r>
              <a:rPr lang="sr-Latn-RS" sz="1700" dirty="0" smtClean="0">
                <a:solidFill>
                  <a:schemeClr val="tx1">
                    <a:lumMod val="95000"/>
                    <a:lumOff val="5000"/>
                  </a:schemeClr>
                </a:solidFill>
              </a:rPr>
              <a:t>859</a:t>
            </a:r>
            <a:r>
              <a:rPr lang="sr-Cyrl-RS" sz="1700" dirty="0" smtClean="0">
                <a:solidFill>
                  <a:schemeClr val="tx1">
                    <a:lumMod val="95000"/>
                    <a:lumOff val="5000"/>
                  </a:schemeClr>
                </a:solidFill>
              </a:rPr>
              <a:t>.</a:t>
            </a:r>
            <a:r>
              <a:rPr lang="sr-Latn-RS" sz="1700" dirty="0" smtClean="0">
                <a:solidFill>
                  <a:schemeClr val="tx1">
                    <a:lumMod val="95000"/>
                    <a:lumOff val="5000"/>
                  </a:schemeClr>
                </a:solidFill>
              </a:rPr>
              <a:t>449</a:t>
            </a:r>
            <a:r>
              <a:rPr lang="sr-Cyrl-RS" sz="1700" dirty="0" smtClean="0">
                <a:solidFill>
                  <a:schemeClr val="tx1">
                    <a:lumMod val="95000"/>
                    <a:lumOff val="5000"/>
                  </a:schemeClr>
                </a:solidFill>
              </a:rPr>
              <a:t> </a:t>
            </a:r>
            <a:r>
              <a:rPr lang="sr-Cyrl-RS" sz="1700" dirty="0">
                <a:solidFill>
                  <a:schemeClr val="tx1">
                    <a:lumMod val="95000"/>
                    <a:lumOff val="5000"/>
                  </a:schemeClr>
                </a:solidFill>
              </a:rPr>
              <a:t>динара</a:t>
            </a:r>
            <a:r>
              <a:rPr lang="sr-Cyrl-RS" sz="1700" dirty="0"/>
              <a:t>. </a:t>
            </a:r>
          </a:p>
        </p:txBody>
      </p:sp>
      <p:sp>
        <p:nvSpPr>
          <p:cNvPr id="4" name="Slide Number Placeholder 3">
            <a:extLst>
              <a:ext uri="{FF2B5EF4-FFF2-40B4-BE49-F238E27FC236}">
                <a16:creationId xmlns:a16="http://schemas.microsoft.com/office/drawing/2014/main" xmlns="" id="{186E5D0E-B6F3-4167-8B33-0D307B0B28BD}"/>
              </a:ext>
            </a:extLst>
          </p:cNvPr>
          <p:cNvSpPr>
            <a:spLocks noGrp="1"/>
          </p:cNvSpPr>
          <p:nvPr>
            <p:ph type="sldNum" sz="quarter" idx="12"/>
          </p:nvPr>
        </p:nvSpPr>
        <p:spPr/>
        <p:txBody>
          <a:bodyPr/>
          <a:lstStyle/>
          <a:p>
            <a:fld id="{B6F15528-21DE-4FAA-801E-634DDDAF4B2B}" type="slidenum">
              <a:rPr lang="en-US" smtClean="0"/>
              <a:pPr/>
              <a:t>9</a:t>
            </a:fld>
            <a:endParaRPr lang="en-US"/>
          </a:p>
        </p:txBody>
      </p:sp>
      <p:graphicFrame>
        <p:nvGraphicFramePr>
          <p:cNvPr id="6" name="Diagram 5"/>
          <p:cNvGraphicFramePr/>
          <p:nvPr>
            <p:extLst>
              <p:ext uri="{D42A27DB-BD31-4B8C-83A1-F6EECF244321}">
                <p14:modId xmlns:p14="http://schemas.microsoft.com/office/powerpoint/2010/main" val="1659065681"/>
              </p:ext>
            </p:extLst>
          </p:nvPr>
        </p:nvGraphicFramePr>
        <p:xfrm>
          <a:off x="971600" y="4452264"/>
          <a:ext cx="7272808" cy="1752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Equals 6">
            <a:extLst>
              <a:ext uri="{FF2B5EF4-FFF2-40B4-BE49-F238E27FC236}">
                <a16:creationId xmlns:a16="http://schemas.microsoft.com/office/drawing/2014/main" xmlns="" id="{CDB27E42-2A8D-4DD4-9160-578F8DDA6D84}"/>
              </a:ext>
            </a:extLst>
          </p:cNvPr>
          <p:cNvSpPr/>
          <p:nvPr/>
        </p:nvSpPr>
        <p:spPr>
          <a:xfrm>
            <a:off x="2609633" y="1735247"/>
            <a:ext cx="1047312" cy="978607"/>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13" name="Picture 12">
            <a:extLst>
              <a:ext uri="{FF2B5EF4-FFF2-40B4-BE49-F238E27FC236}">
                <a16:creationId xmlns:a16="http://schemas.microsoft.com/office/drawing/2014/main" xmlns="" id="{166762BC-F4C2-481D-B9D2-3C8B403BB8B2}"/>
              </a:ext>
            </a:extLst>
          </p:cNvPr>
          <p:cNvPicPr>
            <a:picLocks noChangeAspect="1"/>
          </p:cNvPicPr>
          <p:nvPr/>
        </p:nvPicPr>
        <p: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xmlns="" r:id="rId8"/>
              </a:ext>
            </a:extLst>
          </a:blip>
          <a:stretch>
            <a:fillRect/>
          </a:stretch>
        </p:blipFill>
        <p:spPr>
          <a:xfrm>
            <a:off x="827584" y="1476780"/>
            <a:ext cx="1633564" cy="1752751"/>
          </a:xfrm>
          <a:prstGeom prst="rect">
            <a:avLst/>
          </a:prstGeom>
        </p:spPr>
      </p:pic>
      <p:sp>
        <p:nvSpPr>
          <p:cNvPr id="14" name="TextBox 13">
            <a:extLst>
              <a:ext uri="{FF2B5EF4-FFF2-40B4-BE49-F238E27FC236}">
                <a16:creationId xmlns:a16="http://schemas.microsoft.com/office/drawing/2014/main" xmlns="" id="{9F752DEC-C823-4E33-9B74-2DB6D4AFC9BB}"/>
              </a:ext>
            </a:extLst>
          </p:cNvPr>
          <p:cNvSpPr txBox="1"/>
          <p:nvPr/>
        </p:nvSpPr>
        <p:spPr>
          <a:xfrm>
            <a:off x="3878844" y="1839830"/>
            <a:ext cx="4979436" cy="769441"/>
          </a:xfrm>
          <a:prstGeom prst="rect">
            <a:avLst/>
          </a:prstGeom>
          <a:noFill/>
        </p:spPr>
        <p:txBody>
          <a:bodyPr wrap="square" rtlCol="0">
            <a:spAutoFit/>
          </a:bodyPr>
          <a:lstStyle/>
          <a:p>
            <a:r>
              <a:rPr lang="sr-Cyrl-RS" sz="4400" b="1" dirty="0" smtClean="0">
                <a:solidFill>
                  <a:srgbClr val="FF0000"/>
                </a:solidFill>
              </a:rPr>
              <a:t>2.</a:t>
            </a:r>
            <a:r>
              <a:rPr lang="sr-Latn-RS" sz="4400" b="1" dirty="0" smtClean="0">
                <a:solidFill>
                  <a:srgbClr val="FF0000"/>
                </a:solidFill>
              </a:rPr>
              <a:t>216</a:t>
            </a:r>
            <a:r>
              <a:rPr lang="sr-Cyrl-RS" sz="4400" b="1" dirty="0" smtClean="0">
                <a:solidFill>
                  <a:srgbClr val="FF0000"/>
                </a:solidFill>
              </a:rPr>
              <a:t>.</a:t>
            </a:r>
            <a:r>
              <a:rPr lang="sr-Latn-RS" sz="4400" b="1" dirty="0" smtClean="0">
                <a:solidFill>
                  <a:srgbClr val="FF0000"/>
                </a:solidFill>
              </a:rPr>
              <a:t>773</a:t>
            </a:r>
            <a:r>
              <a:rPr lang="sr-Cyrl-RS" sz="4400" b="1" dirty="0" smtClean="0">
                <a:solidFill>
                  <a:srgbClr val="FF0000"/>
                </a:solidFill>
              </a:rPr>
              <a:t>.</a:t>
            </a:r>
            <a:r>
              <a:rPr lang="sr-Latn-RS" sz="4400" b="1" dirty="0" smtClean="0">
                <a:solidFill>
                  <a:srgbClr val="FF0000"/>
                </a:solidFill>
              </a:rPr>
              <a:t>869</a:t>
            </a:r>
            <a:r>
              <a:rPr lang="sr-Cyrl-RS" sz="4400" b="1" dirty="0" smtClean="0">
                <a:solidFill>
                  <a:srgbClr val="FF0000"/>
                </a:solidFill>
              </a:rPr>
              <a:t>,00</a:t>
            </a:r>
            <a:endParaRPr lang="en-US" sz="3600" b="1" dirty="0"/>
          </a:p>
        </p:txBody>
      </p:sp>
    </p:spTree>
    <p:extLst>
      <p:ext uri="{BB962C8B-B14F-4D97-AF65-F5344CB8AC3E}">
        <p14:creationId xmlns:p14="http://schemas.microsoft.com/office/powerpoint/2010/main" val="17044732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8|2.3|2.3|2.2|2.3|2.3|2.6|2.3|2.3|2.6"/>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4393</TotalTime>
  <Words>1980</Words>
  <Application>Microsoft Office PowerPoint</Application>
  <PresentationFormat>On-screen Show (4:3)</PresentationFormat>
  <Paragraphs>375</Paragraphs>
  <Slides>21</Slides>
  <Notes>7</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Custom Design</vt:lpstr>
      <vt:lpstr>ГРАД  ВРШАЦ</vt:lpstr>
      <vt:lpstr>PowerPoint Presentation</vt:lpstr>
      <vt:lpstr>PowerPoint Presentation</vt:lpstr>
      <vt:lpstr>PowerPoint Presentation</vt:lpstr>
      <vt:lpstr>Ко се финансира из буџета?</vt:lpstr>
      <vt:lpstr>Како настаје буџет града?</vt:lpstr>
      <vt:lpstr>Ко све може да учествује у изради буџета?</vt:lpstr>
      <vt:lpstr>На основу чега се доноси буџет?</vt:lpstr>
      <vt:lpstr>Како се пуни градска каса?</vt:lpstr>
      <vt:lpstr>Шта су приходи и примања буџета?</vt:lpstr>
      <vt:lpstr>Структура планираних  прихода и примања за 2021. годину</vt:lpstr>
      <vt:lpstr>Структура планираних прихода и примања за 2021. годину</vt:lpstr>
      <vt:lpstr>На шта се троше јавна средства?</vt:lpstr>
      <vt:lpstr>Шта су расходи и издаци буџета?</vt:lpstr>
      <vt:lpstr>Структура планираних расхода и издатака буџета за 2021. годину</vt:lpstr>
      <vt:lpstr>Структура планираних расхода и издатака буџета за 2021. годину</vt:lpstr>
      <vt:lpstr>Расходи  и  издаци буџета по програмима</vt:lpstr>
      <vt:lpstr>Структура расхода по буџетским програмима</vt:lpstr>
      <vt:lpstr>Расходи и издаци буџета расподељени по буџетским корисницима</vt:lpstr>
      <vt:lpstr>Најважнији  пројекти у 2021. години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ОПШТИНА КОВИН</dc:title>
  <dc:creator>stojkovici</dc:creator>
  <cp:lastModifiedBy>Dragan Dakic</cp:lastModifiedBy>
  <cp:revision>509</cp:revision>
  <cp:lastPrinted>2020-02-03T10:16:34Z</cp:lastPrinted>
  <dcterms:created xsi:type="dcterms:W3CDTF">2006-08-16T00:00:00Z</dcterms:created>
  <dcterms:modified xsi:type="dcterms:W3CDTF">2022-03-01T06:48:48Z</dcterms:modified>
</cp:coreProperties>
</file>